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21386800"/>
  <p:notesSz cx="6858000" cy="9144000"/>
  <p:defaultTextStyle>
    <a:defPPr>
      <a:defRPr lang="es-E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84C3"/>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1428" y="-60"/>
      </p:cViewPr>
      <p:guideLst>
        <p:guide orient="horz" pos="6736"/>
        <p:guide pos="9537"/>
      </p:guideLst>
    </p:cSldViewPr>
  </p:slideViewPr>
  <p:notesTextViewPr>
    <p:cViewPr>
      <p:scale>
        <a:sx n="100" d="100"/>
        <a:sy n="100" d="100"/>
      </p:scale>
      <p:origin x="0" y="0"/>
    </p:cViewPr>
  </p:notesTextViewPr>
  <p:notesViewPr>
    <p:cSldViewPr>
      <p:cViewPr varScale="1">
        <p:scale>
          <a:sx n="66" d="100"/>
          <a:sy n="66" d="100"/>
        </p:scale>
        <p:origin x="-3252"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95FAEF-864E-49B8-9587-FC9FA718543E}" type="datetimeFigureOut">
              <a:rPr lang="es-ES" smtClean="0"/>
              <a:pPr/>
              <a:t>09/07/2020</a:t>
            </a:fld>
            <a:endParaRPr lang="es-ES" dirty="0"/>
          </a:p>
        </p:txBody>
      </p:sp>
      <p:sp>
        <p:nvSpPr>
          <p:cNvPr id="4" name="3 Marcador de imagen de diapositiva"/>
          <p:cNvSpPr>
            <a:spLocks noGrp="1" noRot="1" noChangeAspect="1"/>
          </p:cNvSpPr>
          <p:nvPr>
            <p:ph type="sldImg" idx="2"/>
          </p:nvPr>
        </p:nvSpPr>
        <p:spPr>
          <a:xfrm>
            <a:off x="1001713" y="685800"/>
            <a:ext cx="4854575"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9A9A81-875B-421D-ABF6-3BB02B083D25}"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2952323" rtl="0" eaLnBrk="1" latinLnBrk="0" hangingPunct="1">
      <a:defRPr sz="3900" kern="1200">
        <a:solidFill>
          <a:schemeClr val="tx1"/>
        </a:solidFill>
        <a:latin typeface="+mn-lt"/>
        <a:ea typeface="+mn-ea"/>
        <a:cs typeface="+mn-cs"/>
      </a:defRPr>
    </a:lvl1pPr>
    <a:lvl2pPr marL="1476162" algn="l" defTabSz="2952323" rtl="0" eaLnBrk="1" latinLnBrk="0" hangingPunct="1">
      <a:defRPr sz="3900" kern="1200">
        <a:solidFill>
          <a:schemeClr val="tx1"/>
        </a:solidFill>
        <a:latin typeface="+mn-lt"/>
        <a:ea typeface="+mn-ea"/>
        <a:cs typeface="+mn-cs"/>
      </a:defRPr>
    </a:lvl2pPr>
    <a:lvl3pPr marL="2952323" algn="l" defTabSz="2952323" rtl="0" eaLnBrk="1" latinLnBrk="0" hangingPunct="1">
      <a:defRPr sz="3900" kern="1200">
        <a:solidFill>
          <a:schemeClr val="tx1"/>
        </a:solidFill>
        <a:latin typeface="+mn-lt"/>
        <a:ea typeface="+mn-ea"/>
        <a:cs typeface="+mn-cs"/>
      </a:defRPr>
    </a:lvl3pPr>
    <a:lvl4pPr marL="4428485" algn="l" defTabSz="2952323" rtl="0" eaLnBrk="1" latinLnBrk="0" hangingPunct="1">
      <a:defRPr sz="3900" kern="1200">
        <a:solidFill>
          <a:schemeClr val="tx1"/>
        </a:solidFill>
        <a:latin typeface="+mn-lt"/>
        <a:ea typeface="+mn-ea"/>
        <a:cs typeface="+mn-cs"/>
      </a:defRPr>
    </a:lvl4pPr>
    <a:lvl5pPr marL="5904647" algn="l" defTabSz="2952323" rtl="0" eaLnBrk="1" latinLnBrk="0" hangingPunct="1">
      <a:defRPr sz="3900" kern="1200">
        <a:solidFill>
          <a:schemeClr val="tx1"/>
        </a:solidFill>
        <a:latin typeface="+mn-lt"/>
        <a:ea typeface="+mn-ea"/>
        <a:cs typeface="+mn-cs"/>
      </a:defRPr>
    </a:lvl5pPr>
    <a:lvl6pPr marL="7380808" algn="l" defTabSz="2952323" rtl="0" eaLnBrk="1" latinLnBrk="0" hangingPunct="1">
      <a:defRPr sz="3900" kern="1200">
        <a:solidFill>
          <a:schemeClr val="tx1"/>
        </a:solidFill>
        <a:latin typeface="+mn-lt"/>
        <a:ea typeface="+mn-ea"/>
        <a:cs typeface="+mn-cs"/>
      </a:defRPr>
    </a:lvl6pPr>
    <a:lvl7pPr marL="8856970" algn="l" defTabSz="2952323" rtl="0" eaLnBrk="1" latinLnBrk="0" hangingPunct="1">
      <a:defRPr sz="3900" kern="1200">
        <a:solidFill>
          <a:schemeClr val="tx1"/>
        </a:solidFill>
        <a:latin typeface="+mn-lt"/>
        <a:ea typeface="+mn-ea"/>
        <a:cs typeface="+mn-cs"/>
      </a:defRPr>
    </a:lvl7pPr>
    <a:lvl8pPr marL="10333131" algn="l" defTabSz="2952323" rtl="0" eaLnBrk="1" latinLnBrk="0" hangingPunct="1">
      <a:defRPr sz="3900" kern="1200">
        <a:solidFill>
          <a:schemeClr val="tx1"/>
        </a:solidFill>
        <a:latin typeface="+mn-lt"/>
        <a:ea typeface="+mn-ea"/>
        <a:cs typeface="+mn-cs"/>
      </a:defRPr>
    </a:lvl8pPr>
    <a:lvl9pPr marL="11809293" algn="l" defTabSz="2952323" rtl="0" eaLnBrk="1" latinLnBrk="0" hangingPunct="1">
      <a:defRPr sz="3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270998" y="6643771"/>
            <a:ext cx="25737979" cy="4584300"/>
          </a:xfrm>
          <a:prstGeom prst="rect">
            <a:avLst/>
          </a:prstGeom>
        </p:spPr>
        <p:txBody>
          <a:bodyPr lIns="295232" tIns="147616" rIns="295232" bIns="147616"/>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4541996" y="12119186"/>
            <a:ext cx="21195983" cy="5465516"/>
          </a:xfrm>
          <a:prstGeom prst="rect">
            <a:avLst/>
          </a:prstGeom>
        </p:spPr>
        <p:txBody>
          <a:bodyPr lIns="295232" tIns="147616" rIns="295232" bIns="147616"/>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5" name="4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6" name="5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1513999" y="856464"/>
            <a:ext cx="27251978" cy="3564467"/>
          </a:xfrm>
          <a:prstGeom prst="rect">
            <a:avLst/>
          </a:prstGeom>
        </p:spPr>
        <p:txBody>
          <a:bodyPr lIns="295232" tIns="147616" rIns="295232" bIns="147616"/>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513999" y="4990255"/>
            <a:ext cx="27251978" cy="14114299"/>
          </a:xfrm>
          <a:prstGeom prst="rect">
            <a:avLst/>
          </a:prstGeom>
        </p:spPr>
        <p:txBody>
          <a:bodyPr vert="eaVert" lIns="295232" tIns="147616" rIns="295232" bIns="147616"/>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5" name="4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6" name="5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1952982" y="856465"/>
            <a:ext cx="6812994" cy="18248089"/>
          </a:xfrm>
          <a:prstGeom prst="rect">
            <a:avLst/>
          </a:prstGeom>
        </p:spPr>
        <p:txBody>
          <a:bodyPr vert="eaVert" lIns="295232" tIns="147616" rIns="295232" bIns="147616"/>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513999" y="856465"/>
            <a:ext cx="19934317" cy="18248089"/>
          </a:xfrm>
          <a:prstGeom prst="rect">
            <a:avLst/>
          </a:prstGeom>
        </p:spPr>
        <p:txBody>
          <a:bodyPr vert="eaVert" lIns="295232" tIns="147616" rIns="295232" bIns="147616"/>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5" name="4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6" name="5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513999" y="856464"/>
            <a:ext cx="27251978" cy="3564467"/>
          </a:xfrm>
          <a:prstGeom prst="rect">
            <a:avLst/>
          </a:prstGeom>
        </p:spPr>
        <p:txBody>
          <a:bodyPr lIns="295232" tIns="147616" rIns="295232" bIns="147616"/>
          <a:lstStyle/>
          <a:p>
            <a:r>
              <a:rPr lang="es-ES" smtClean="0"/>
              <a:t>Haga clic para modificar el estilo de título del patrón</a:t>
            </a:r>
            <a:endParaRPr lang="es-ES"/>
          </a:p>
        </p:txBody>
      </p:sp>
      <p:sp>
        <p:nvSpPr>
          <p:cNvPr id="3" name="2 Marcador de contenido"/>
          <p:cNvSpPr>
            <a:spLocks noGrp="1"/>
          </p:cNvSpPr>
          <p:nvPr>
            <p:ph idx="1"/>
          </p:nvPr>
        </p:nvSpPr>
        <p:spPr>
          <a:xfrm>
            <a:off x="1513999" y="4990255"/>
            <a:ext cx="27251978" cy="14114299"/>
          </a:xfrm>
          <a:prstGeom prst="rect">
            <a:avLst/>
          </a:prstGeom>
        </p:spPr>
        <p:txBody>
          <a:bodyPr lIns="295232" tIns="147616" rIns="295232" bIns="147616"/>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5" name="4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6" name="5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391909" y="13743001"/>
            <a:ext cx="25737979" cy="4247656"/>
          </a:xfrm>
          <a:prstGeom prst="rect">
            <a:avLst/>
          </a:prstGeom>
        </p:spPr>
        <p:txBody>
          <a:bodyPr lIns="295232" tIns="147616" rIns="295232" bIns="147616" anchor="t"/>
          <a:lstStyle>
            <a:lvl1pPr algn="l">
              <a:defRPr sz="129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391909" y="9064640"/>
            <a:ext cx="25737979" cy="4678361"/>
          </a:xfrm>
          <a:prstGeom prst="rect">
            <a:avLst/>
          </a:prstGeom>
        </p:spPr>
        <p:txBody>
          <a:bodyPr lIns="295232" tIns="147616" rIns="295232" bIns="147616"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5" name="4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6" name="5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513999" y="856464"/>
            <a:ext cx="27251978" cy="3564467"/>
          </a:xfrm>
          <a:prstGeom prst="rect">
            <a:avLst/>
          </a:prstGeom>
        </p:spPr>
        <p:txBody>
          <a:bodyPr lIns="295232" tIns="147616" rIns="295232" bIns="147616"/>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513999" y="4990255"/>
            <a:ext cx="13373656" cy="14114299"/>
          </a:xfrm>
          <a:prstGeom prst="rect">
            <a:avLst/>
          </a:prstGeom>
        </p:spPr>
        <p:txBody>
          <a:bodyPr lIns="295232" tIns="147616" rIns="295232" bIns="147616"/>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5392320" y="4990255"/>
            <a:ext cx="13373656" cy="14114299"/>
          </a:xfrm>
          <a:prstGeom prst="rect">
            <a:avLst/>
          </a:prstGeom>
        </p:spPr>
        <p:txBody>
          <a:bodyPr lIns="295232" tIns="147616" rIns="295232" bIns="147616"/>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6" name="5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7" name="6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513999" y="856464"/>
            <a:ext cx="27251978" cy="3564467"/>
          </a:xfrm>
          <a:prstGeom prst="rect">
            <a:avLst/>
          </a:prstGeom>
        </p:spPr>
        <p:txBody>
          <a:bodyPr lIns="295232" tIns="147616" rIns="295232" bIns="147616"/>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513999" y="4787278"/>
            <a:ext cx="13378914" cy="1995110"/>
          </a:xfrm>
          <a:prstGeom prst="rect">
            <a:avLst/>
          </a:prstGeom>
        </p:spPr>
        <p:txBody>
          <a:bodyPr lIns="295232" tIns="147616" rIns="295232" bIns="147616"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513999" y="6782388"/>
            <a:ext cx="13378914" cy="12322165"/>
          </a:xfrm>
          <a:prstGeom prst="rect">
            <a:avLst/>
          </a:prstGeom>
        </p:spPr>
        <p:txBody>
          <a:bodyPr lIns="295232" tIns="147616" rIns="295232" bIns="147616"/>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5381808" y="4787278"/>
            <a:ext cx="13384170" cy="1995110"/>
          </a:xfrm>
          <a:prstGeom prst="rect">
            <a:avLst/>
          </a:prstGeom>
        </p:spPr>
        <p:txBody>
          <a:bodyPr lIns="295232" tIns="147616" rIns="295232" bIns="147616"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5381808" y="6782388"/>
            <a:ext cx="13384170" cy="12322165"/>
          </a:xfrm>
          <a:prstGeom prst="rect">
            <a:avLst/>
          </a:prstGeom>
        </p:spPr>
        <p:txBody>
          <a:bodyPr lIns="295232" tIns="147616" rIns="295232" bIns="147616"/>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8" name="7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9" name="8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513999" y="856464"/>
            <a:ext cx="27251978" cy="3564467"/>
          </a:xfrm>
          <a:prstGeom prst="rect">
            <a:avLst/>
          </a:prstGeom>
        </p:spPr>
        <p:txBody>
          <a:bodyPr lIns="295232" tIns="147616" rIns="295232" bIns="147616"/>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4" name="3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5" name="4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3" name="2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4" name="3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514000" y="851512"/>
            <a:ext cx="9961903" cy="3623874"/>
          </a:xfrm>
          <a:prstGeom prst="rect">
            <a:avLst/>
          </a:prstGeom>
        </p:spPr>
        <p:txBody>
          <a:bodyPr lIns="295232" tIns="147616" rIns="295232" bIns="147616" anchor="b"/>
          <a:lstStyle>
            <a:lvl1pPr algn="l">
              <a:defRPr sz="65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1838629" y="851513"/>
            <a:ext cx="16927347" cy="18253041"/>
          </a:xfrm>
          <a:prstGeom prst="rect">
            <a:avLst/>
          </a:prstGeom>
        </p:spPr>
        <p:txBody>
          <a:bodyPr lIns="295232" tIns="147616" rIns="295232" bIns="147616"/>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514000" y="4475387"/>
            <a:ext cx="9961903" cy="14629167"/>
          </a:xfrm>
          <a:prstGeom prst="rect">
            <a:avLst/>
          </a:prstGeom>
        </p:spPr>
        <p:txBody>
          <a:bodyPr lIns="295232" tIns="147616" rIns="295232" bIns="147616"/>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6" name="5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7" name="6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35087" y="14970760"/>
            <a:ext cx="18167985" cy="1767383"/>
          </a:xfrm>
          <a:prstGeom prst="rect">
            <a:avLst/>
          </a:prstGeom>
        </p:spPr>
        <p:txBody>
          <a:bodyPr lIns="295232" tIns="147616" rIns="295232" bIns="147616" anchor="b"/>
          <a:lstStyle>
            <a:lvl1pPr algn="l">
              <a:defRPr sz="65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5935087" y="1910950"/>
            <a:ext cx="18167985" cy="12832080"/>
          </a:xfrm>
          <a:prstGeom prst="rect">
            <a:avLst/>
          </a:prstGeom>
        </p:spPr>
        <p:txBody>
          <a:bodyPr lIns="295232" tIns="147616" rIns="295232" bIns="147616"/>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s-ES" dirty="0"/>
          </a:p>
        </p:txBody>
      </p:sp>
      <p:sp>
        <p:nvSpPr>
          <p:cNvPr id="4" name="3 Marcador de texto"/>
          <p:cNvSpPr>
            <a:spLocks noGrp="1"/>
          </p:cNvSpPr>
          <p:nvPr>
            <p:ph type="body" sz="half" idx="2"/>
          </p:nvPr>
        </p:nvSpPr>
        <p:spPr>
          <a:xfrm>
            <a:off x="5935087" y="16738143"/>
            <a:ext cx="18167985" cy="2509977"/>
          </a:xfrm>
          <a:prstGeom prst="rect">
            <a:avLst/>
          </a:prstGeom>
        </p:spPr>
        <p:txBody>
          <a:bodyPr lIns="295232" tIns="147616" rIns="295232" bIns="147616"/>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1513999" y="19822397"/>
            <a:ext cx="7065328" cy="1138649"/>
          </a:xfrm>
          <a:prstGeom prst="rect">
            <a:avLst/>
          </a:prstGeom>
        </p:spPr>
        <p:txBody>
          <a:bodyPr lIns="295232" tIns="147616" rIns="295232" bIns="147616"/>
          <a:lstStyle/>
          <a:p>
            <a:fld id="{016414D8-8E04-4373-A09A-23887FD1AFC1}" type="datetimeFigureOut">
              <a:rPr lang="es-ES" smtClean="0"/>
              <a:pPr/>
              <a:t>09/07/2020</a:t>
            </a:fld>
            <a:endParaRPr lang="es-ES" dirty="0"/>
          </a:p>
        </p:txBody>
      </p:sp>
      <p:sp>
        <p:nvSpPr>
          <p:cNvPr id="6" name="5 Marcador de pie de página"/>
          <p:cNvSpPr>
            <a:spLocks noGrp="1"/>
          </p:cNvSpPr>
          <p:nvPr>
            <p:ph type="ftr" sz="quarter" idx="11"/>
          </p:nvPr>
        </p:nvSpPr>
        <p:spPr>
          <a:xfrm>
            <a:off x="10345658" y="19822397"/>
            <a:ext cx="9588659" cy="1138649"/>
          </a:xfrm>
          <a:prstGeom prst="rect">
            <a:avLst/>
          </a:prstGeom>
        </p:spPr>
        <p:txBody>
          <a:bodyPr lIns="295232" tIns="147616" rIns="295232" bIns="147616"/>
          <a:lstStyle/>
          <a:p>
            <a:endParaRPr lang="es-ES" dirty="0"/>
          </a:p>
        </p:txBody>
      </p:sp>
      <p:sp>
        <p:nvSpPr>
          <p:cNvPr id="7" name="6 Marcador de número de diapositiva"/>
          <p:cNvSpPr>
            <a:spLocks noGrp="1"/>
          </p:cNvSpPr>
          <p:nvPr>
            <p:ph type="sldNum" sz="quarter" idx="12"/>
          </p:nvPr>
        </p:nvSpPr>
        <p:spPr>
          <a:xfrm>
            <a:off x="21700649" y="19822397"/>
            <a:ext cx="7065328" cy="1138649"/>
          </a:xfrm>
          <a:prstGeom prst="rect">
            <a:avLst/>
          </a:prstGeom>
        </p:spPr>
        <p:txBody>
          <a:bodyPr lIns="295232" tIns="147616" rIns="295232" bIns="147616"/>
          <a:lstStyle/>
          <a:p>
            <a:fld id="{C8231E83-DE6F-4ACF-93B2-551BB32F32ED}"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10" name="Picture 5">
            <a:extLst>
              <a:ext uri="{FF2B5EF4-FFF2-40B4-BE49-F238E27FC236}">
                <a16:creationId xmlns="" xmlns:a16="http://schemas.microsoft.com/office/drawing/2014/main" id="{EA8CA82E-4A27-402A-96C6-39CBA9A21D2A}"/>
              </a:ext>
            </a:extLst>
          </p:cNvPr>
          <p:cNvPicPr>
            <a:picLocks noChangeAspect="1"/>
          </p:cNvPicPr>
          <p:nvPr userDrawn="1"/>
        </p:nvPicPr>
        <p:blipFill>
          <a:blip r:embed="rId13" cstate="print">
            <a:extLst>
              <a:ext uri="{28A0092B-C50C-407E-A947-70E740481C1C}">
                <a14:useLocalDpi xmlns="" xmlns:a14="http://schemas.microsoft.com/office/drawing/2010/main" val="0"/>
              </a:ext>
            </a:extLst>
          </a:blip>
          <a:srcRect b="26820"/>
          <a:stretch>
            <a:fillRect/>
          </a:stretch>
        </p:blipFill>
        <p:spPr>
          <a:xfrm>
            <a:off x="296416" y="296416"/>
            <a:ext cx="2530203" cy="2980160"/>
          </a:xfrm>
          <a:prstGeom prst="rect">
            <a:avLst/>
          </a:prstGeom>
        </p:spPr>
      </p:pic>
      <p:sp>
        <p:nvSpPr>
          <p:cNvPr id="28" name="27 Rectángulo redondeado"/>
          <p:cNvSpPr/>
          <p:nvPr userDrawn="1"/>
        </p:nvSpPr>
        <p:spPr>
          <a:xfrm>
            <a:off x="522363" y="6156896"/>
            <a:ext cx="29379264" cy="13969552"/>
          </a:xfrm>
          <a:prstGeom prst="roundRect">
            <a:avLst>
              <a:gd name="adj" fmla="val 65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28 CuadroTexto"/>
          <p:cNvSpPr txBox="1"/>
          <p:nvPr userDrawn="1"/>
        </p:nvSpPr>
        <p:spPr>
          <a:xfrm>
            <a:off x="0" y="20342472"/>
            <a:ext cx="29757611" cy="707886"/>
          </a:xfrm>
          <a:prstGeom prst="rect">
            <a:avLst/>
          </a:prstGeom>
          <a:noFill/>
        </p:spPr>
        <p:txBody>
          <a:bodyPr wrap="square" rtlCol="0">
            <a:spAutoFit/>
          </a:bodyPr>
          <a:lstStyle/>
          <a:p>
            <a:pPr algn="r"/>
            <a:r>
              <a:rPr lang="en-US" sz="4000" b="1" i="1" dirty="0" smtClean="0">
                <a:solidFill>
                  <a:schemeClr val="bg1"/>
                </a:solidFill>
                <a:latin typeface="Arial" pitchFamily="34" charset="0"/>
                <a:cs typeface="Arial" pitchFamily="34" charset="0"/>
              </a:rPr>
              <a:t>1st </a:t>
            </a:r>
            <a:r>
              <a:rPr lang="en-US" sz="4000" b="1" i="1" dirty="0" smtClean="0">
                <a:solidFill>
                  <a:schemeClr val="bg1"/>
                </a:solidFill>
                <a:latin typeface="Arial" pitchFamily="34" charset="0"/>
                <a:cs typeface="Arial" pitchFamily="34" charset="0"/>
              </a:rPr>
              <a:t>IAHR Young Professionals</a:t>
            </a:r>
            <a:r>
              <a:rPr lang="en-US" sz="4000" b="1" i="1" baseline="0" dirty="0" smtClean="0">
                <a:solidFill>
                  <a:schemeClr val="bg1"/>
                </a:solidFill>
                <a:latin typeface="Arial" pitchFamily="34" charset="0"/>
                <a:cs typeface="Arial" pitchFamily="34" charset="0"/>
              </a:rPr>
              <a:t> Congress (17-18 November 2020</a:t>
            </a:r>
            <a:r>
              <a:rPr lang="es-ES" sz="4000" b="1" i="1" baseline="0" dirty="0" smtClean="0">
                <a:solidFill>
                  <a:schemeClr val="bg1"/>
                </a:solidFill>
                <a:latin typeface="Arial" pitchFamily="34" charset="0"/>
                <a:cs typeface="Arial" pitchFamily="34" charset="0"/>
              </a:rPr>
              <a:t>)</a:t>
            </a:r>
            <a:endParaRPr lang="es-ES" sz="4000" b="1" i="1" dirty="0">
              <a:solidFill>
                <a:schemeClr val="bg1"/>
              </a:solidFill>
              <a:latin typeface="Arial" pitchFamily="34" charset="0"/>
              <a:cs typeface="Arial" pitchFamily="34" charset="0"/>
            </a:endParaRPr>
          </a:p>
        </p:txBody>
      </p:sp>
      <p:sp>
        <p:nvSpPr>
          <p:cNvPr id="30" name="29 Rectángulo redondeado"/>
          <p:cNvSpPr/>
          <p:nvPr userDrawn="1"/>
        </p:nvSpPr>
        <p:spPr>
          <a:xfrm>
            <a:off x="522363" y="3492600"/>
            <a:ext cx="29379264" cy="2376264"/>
          </a:xfrm>
          <a:prstGeom prst="roundRect">
            <a:avLst>
              <a:gd name="adj" fmla="val 1411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s-E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0"/>
          <p:cNvSpPr txBox="1">
            <a:spLocks noChangeArrowheads="1"/>
          </p:cNvSpPr>
          <p:nvPr/>
        </p:nvSpPr>
        <p:spPr bwMode="auto">
          <a:xfrm>
            <a:off x="666379" y="3420592"/>
            <a:ext cx="29091232" cy="18158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altLang="en-US" sz="2800" b="1" dirty="0" smtClean="0">
                <a:latin typeface="Arial" pitchFamily="34" charset="0"/>
                <a:cs typeface="Arial" pitchFamily="34" charset="0"/>
              </a:rPr>
              <a:t>Abstract </a:t>
            </a:r>
            <a:r>
              <a:rPr lang="en-US" sz="2800" dirty="0" smtClean="0"/>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 </a:t>
            </a:r>
            <a:endParaRPr lang="en-US" altLang="en-US" sz="2800" b="1" dirty="0" smtClean="0">
              <a:latin typeface="Arial" pitchFamily="34" charset="0"/>
              <a:cs typeface="Arial" pitchFamily="34" charset="0"/>
            </a:endParaRPr>
          </a:p>
          <a:p>
            <a:r>
              <a:rPr lang="en-US" altLang="en-US" sz="2800" b="1" dirty="0" smtClean="0">
                <a:latin typeface="Arial" pitchFamily="34" charset="0"/>
                <a:cs typeface="Arial" pitchFamily="34" charset="0"/>
              </a:rPr>
              <a:t>Keywords: </a:t>
            </a:r>
            <a:r>
              <a:rPr lang="en-US" altLang="en-US" sz="2800" dirty="0" smtClean="0">
                <a:latin typeface="Arial" pitchFamily="34" charset="0"/>
                <a:cs typeface="Arial" pitchFamily="34" charset="0"/>
              </a:rPr>
              <a:t>please list a maximum of 5 keywords separated by commas and full stop at the end.</a:t>
            </a:r>
            <a:endParaRPr lang="en-US" altLang="en-US" sz="2800" dirty="0">
              <a:latin typeface="Arial" pitchFamily="34" charset="0"/>
              <a:cs typeface="Arial" pitchFamily="34" charset="0"/>
            </a:endParaRPr>
          </a:p>
        </p:txBody>
      </p:sp>
      <p:sp>
        <p:nvSpPr>
          <p:cNvPr id="5" name="Text Box 51"/>
          <p:cNvSpPr txBox="1">
            <a:spLocks noChangeArrowheads="1"/>
          </p:cNvSpPr>
          <p:nvPr/>
        </p:nvSpPr>
        <p:spPr bwMode="auto">
          <a:xfrm>
            <a:off x="1198740" y="6255514"/>
            <a:ext cx="76962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000" b="1" dirty="0">
                <a:latin typeface="Arial" pitchFamily="34" charset="0"/>
                <a:cs typeface="Arial" pitchFamily="34" charset="0"/>
              </a:rPr>
              <a:t>Methods</a:t>
            </a:r>
          </a:p>
        </p:txBody>
      </p:sp>
      <p:sp>
        <p:nvSpPr>
          <p:cNvPr id="6" name="Text Box 52"/>
          <p:cNvSpPr txBox="1">
            <a:spLocks noChangeArrowheads="1"/>
          </p:cNvSpPr>
          <p:nvPr/>
        </p:nvSpPr>
        <p:spPr bwMode="auto">
          <a:xfrm>
            <a:off x="21620707" y="6408712"/>
            <a:ext cx="7344816"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000" b="1" dirty="0">
                <a:latin typeface="Arial" pitchFamily="34" charset="0"/>
                <a:cs typeface="Arial" pitchFamily="34" charset="0"/>
              </a:rPr>
              <a:t>Conclusions</a:t>
            </a:r>
          </a:p>
        </p:txBody>
      </p:sp>
      <p:sp>
        <p:nvSpPr>
          <p:cNvPr id="7" name="Text Box 54"/>
          <p:cNvSpPr txBox="1">
            <a:spLocks noChangeArrowheads="1"/>
          </p:cNvSpPr>
          <p:nvPr/>
        </p:nvSpPr>
        <p:spPr bwMode="auto">
          <a:xfrm>
            <a:off x="2754611" y="0"/>
            <a:ext cx="23546616" cy="3477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8000" b="1" dirty="0" smtClean="0">
                <a:solidFill>
                  <a:schemeClr val="bg1"/>
                </a:solidFill>
                <a:latin typeface="Arial" pitchFamily="34" charset="0"/>
                <a:cs typeface="Arial" pitchFamily="34" charset="0"/>
              </a:rPr>
              <a:t>Title of the extended abstract</a:t>
            </a:r>
          </a:p>
          <a:p>
            <a:pPr algn="ctr"/>
            <a:r>
              <a:rPr lang="en-US" altLang="en-US" sz="6000" b="1" dirty="0" smtClean="0">
                <a:solidFill>
                  <a:schemeClr val="bg1"/>
                </a:solidFill>
                <a:latin typeface="Arial" pitchFamily="34" charset="0"/>
                <a:cs typeface="Arial" pitchFamily="34" charset="0"/>
              </a:rPr>
              <a:t>Name Surname YP</a:t>
            </a:r>
            <a:r>
              <a:rPr lang="en-US" altLang="en-US" sz="6000" b="1" baseline="30000" dirty="0" smtClean="0">
                <a:solidFill>
                  <a:schemeClr val="bg1"/>
                </a:solidFill>
                <a:latin typeface="Arial" pitchFamily="34" charset="0"/>
                <a:cs typeface="Arial" pitchFamily="34" charset="0"/>
              </a:rPr>
              <a:t>1*</a:t>
            </a:r>
            <a:r>
              <a:rPr lang="en-US" altLang="en-US" sz="6000" b="1" dirty="0" smtClean="0">
                <a:solidFill>
                  <a:schemeClr val="bg1"/>
                </a:solidFill>
                <a:latin typeface="Arial" pitchFamily="34" charset="0"/>
                <a:cs typeface="Arial" pitchFamily="34" charset="0"/>
              </a:rPr>
              <a:t>, Name Surname</a:t>
            </a:r>
            <a:r>
              <a:rPr lang="en-US" altLang="en-US" sz="6000" b="1" baseline="30000" dirty="0" smtClean="0">
                <a:solidFill>
                  <a:schemeClr val="bg1"/>
                </a:solidFill>
                <a:latin typeface="Arial" pitchFamily="34" charset="0"/>
                <a:cs typeface="Arial" pitchFamily="34" charset="0"/>
              </a:rPr>
              <a:t>2</a:t>
            </a:r>
            <a:r>
              <a:rPr lang="en-US" altLang="en-US" sz="6000" b="1" dirty="0" smtClean="0">
                <a:solidFill>
                  <a:schemeClr val="bg1"/>
                </a:solidFill>
                <a:latin typeface="Arial" pitchFamily="34" charset="0"/>
                <a:cs typeface="Arial" pitchFamily="34" charset="0"/>
              </a:rPr>
              <a:t>, Name Surname</a:t>
            </a:r>
            <a:r>
              <a:rPr lang="en-US" altLang="en-US" sz="6000" b="1" baseline="30000" dirty="0" smtClean="0">
                <a:solidFill>
                  <a:schemeClr val="bg1"/>
                </a:solidFill>
                <a:latin typeface="Arial" pitchFamily="34" charset="0"/>
                <a:cs typeface="Arial" pitchFamily="34" charset="0"/>
              </a:rPr>
              <a:t>1,2</a:t>
            </a:r>
            <a:endParaRPr lang="en-US" altLang="en-US" sz="6000" b="1" dirty="0" smtClean="0">
              <a:solidFill>
                <a:schemeClr val="bg1"/>
              </a:solidFill>
              <a:latin typeface="Arial" pitchFamily="34" charset="0"/>
              <a:cs typeface="Arial" pitchFamily="34" charset="0"/>
            </a:endParaRPr>
          </a:p>
          <a:p>
            <a:pPr algn="ctr"/>
            <a:r>
              <a:rPr lang="en-US" altLang="en-US" sz="4000" b="1" i="1" dirty="0" smtClean="0">
                <a:solidFill>
                  <a:schemeClr val="bg1"/>
                </a:solidFill>
                <a:latin typeface="Arial" pitchFamily="34" charset="0"/>
                <a:cs typeface="Arial" pitchFamily="34" charset="0"/>
              </a:rPr>
              <a:t>1Institution 1, City, Country; 2Institution 2, City, Country</a:t>
            </a:r>
          </a:p>
          <a:p>
            <a:pPr algn="ctr"/>
            <a:r>
              <a:rPr lang="en-US" altLang="en-US" sz="4000" dirty="0" smtClean="0">
                <a:solidFill>
                  <a:schemeClr val="bg1"/>
                </a:solidFill>
                <a:latin typeface="Arial" pitchFamily="34" charset="0"/>
                <a:cs typeface="Arial" pitchFamily="34" charset="0"/>
              </a:rPr>
              <a:t>*Correspondence YP: </a:t>
            </a:r>
            <a:r>
              <a:rPr lang="en-US" altLang="en-US" sz="4000" dirty="0" smtClean="0">
                <a:solidFill>
                  <a:schemeClr val="bg1"/>
                </a:solidFill>
                <a:latin typeface="Arial" pitchFamily="34" charset="0"/>
                <a:cs typeface="Arial" pitchFamily="34" charset="0"/>
                <a:hlinkClick r:id="rId2"/>
              </a:rPr>
              <a:t>correspondingauthor@email.com</a:t>
            </a:r>
            <a:endParaRPr lang="en-US" altLang="en-US" sz="4000" dirty="0">
              <a:solidFill>
                <a:schemeClr val="bg1"/>
              </a:solidFill>
              <a:latin typeface="Arial" pitchFamily="34" charset="0"/>
              <a:cs typeface="Arial" pitchFamily="34" charset="0"/>
            </a:endParaRPr>
          </a:p>
        </p:txBody>
      </p:sp>
      <p:sp>
        <p:nvSpPr>
          <p:cNvPr id="11" name="Text Box 59"/>
          <p:cNvSpPr txBox="1">
            <a:spLocks noChangeArrowheads="1"/>
          </p:cNvSpPr>
          <p:nvPr/>
        </p:nvSpPr>
        <p:spPr bwMode="auto">
          <a:xfrm>
            <a:off x="21692715" y="12205568"/>
            <a:ext cx="6984776"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000" b="1" dirty="0">
                <a:latin typeface="Arial" pitchFamily="34" charset="0"/>
                <a:cs typeface="Arial" pitchFamily="34" charset="0"/>
              </a:rPr>
              <a:t>Bibliography</a:t>
            </a:r>
          </a:p>
        </p:txBody>
      </p:sp>
      <p:sp>
        <p:nvSpPr>
          <p:cNvPr id="13" name="Text Box 61"/>
          <p:cNvSpPr txBox="1">
            <a:spLocks noChangeArrowheads="1"/>
          </p:cNvSpPr>
          <p:nvPr/>
        </p:nvSpPr>
        <p:spPr bwMode="auto">
          <a:xfrm>
            <a:off x="738387" y="7363029"/>
            <a:ext cx="9361040" cy="781087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cmpd="thinThick">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54373" tIns="27186" rIns="54373" bIns="27186">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2800" dirty="0" smtClean="0"/>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r>
              <a:rPr lang="en-US" sz="2800" dirty="0" smtClean="0"/>
              <a:t>Please follow the following recommendations for an effective poster:</a:t>
            </a:r>
          </a:p>
          <a:p>
            <a:endParaRPr lang="en-US" sz="2800" dirty="0" smtClean="0"/>
          </a:p>
          <a:p>
            <a:pPr marL="457200">
              <a:buFont typeface="Arial" pitchFamily="34" charset="0"/>
              <a:buChar char="•"/>
            </a:pPr>
            <a:r>
              <a:rPr lang="en-US" sz="2800" dirty="0" smtClean="0"/>
              <a:t>Structure your poster by Abstract, Methods, Results and Conclusions. </a:t>
            </a:r>
          </a:p>
          <a:p>
            <a:pPr marL="457200">
              <a:buFont typeface="Arial" pitchFamily="34" charset="0"/>
              <a:buChar char="•"/>
            </a:pPr>
            <a:r>
              <a:rPr lang="en-US" sz="2800" dirty="0" smtClean="0"/>
              <a:t>Do not overload your poster; it is not an article. </a:t>
            </a:r>
          </a:p>
          <a:p>
            <a:pPr marL="457200">
              <a:buFont typeface="Arial" pitchFamily="34" charset="0"/>
              <a:buChar char="•"/>
            </a:pPr>
            <a:r>
              <a:rPr lang="en-US" sz="2800" dirty="0" smtClean="0"/>
              <a:t>Text should be as concise as possible, keep text to a minimum and avoid redundancies. </a:t>
            </a:r>
          </a:p>
          <a:p>
            <a:pPr marL="457200">
              <a:buFont typeface="Arial" pitchFamily="34" charset="0"/>
              <a:buChar char="•"/>
            </a:pPr>
            <a:r>
              <a:rPr lang="en-US" sz="2800" dirty="0" smtClean="0"/>
              <a:t>The figures and tables should cover approximately 50% of the poster area. </a:t>
            </a:r>
          </a:p>
          <a:p>
            <a:pPr>
              <a:buFont typeface="Arial" pitchFamily="34" charset="0"/>
              <a:buChar char="•"/>
            </a:pPr>
            <a:endParaRPr lang="en-US" sz="2800" dirty="0" smtClean="0"/>
          </a:p>
          <a:p>
            <a:pPr>
              <a:buFont typeface="Arial" pitchFamily="34" charset="0"/>
              <a:buChar char="•"/>
            </a:pPr>
            <a:endParaRPr lang="en-US" sz="2800" dirty="0" smtClean="0"/>
          </a:p>
        </p:txBody>
      </p:sp>
      <p:sp>
        <p:nvSpPr>
          <p:cNvPr id="14" name="Text Box 62"/>
          <p:cNvSpPr txBox="1">
            <a:spLocks noChangeArrowheads="1"/>
          </p:cNvSpPr>
          <p:nvPr/>
        </p:nvSpPr>
        <p:spPr bwMode="auto">
          <a:xfrm>
            <a:off x="20252555" y="13317884"/>
            <a:ext cx="9361040" cy="479466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cmpd="thinThick">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54373" tIns="27186" rIns="54373" bIns="27186">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r>
              <a:rPr lang="en-US" sz="2800" dirty="0" err="1" smtClean="0">
                <a:latin typeface="Arial" pitchFamily="34" charset="0"/>
                <a:cs typeface="Arial" pitchFamily="34" charset="0"/>
              </a:rPr>
              <a:t>Chaudhry</a:t>
            </a:r>
            <a:r>
              <a:rPr lang="en-US" sz="2800" dirty="0" smtClean="0">
                <a:latin typeface="Arial" pitchFamily="34" charset="0"/>
                <a:cs typeface="Arial" pitchFamily="34" charset="0"/>
              </a:rPr>
              <a:t> M. H. (2014). Applied Hydraulic Transients, ISBN 978-1-4614-8537-7. New York, NY: Springer New York.</a:t>
            </a:r>
          </a:p>
          <a:p>
            <a:r>
              <a:rPr lang="es-ES" sz="2800" dirty="0" err="1" smtClean="0">
                <a:latin typeface="Arial" pitchFamily="34" charset="0"/>
                <a:cs typeface="Arial" pitchFamily="34" charset="0"/>
              </a:rPr>
              <a:t>Tijsseling</a:t>
            </a:r>
            <a:r>
              <a:rPr lang="es-ES" sz="2800" dirty="0" smtClean="0">
                <a:latin typeface="Arial" pitchFamily="34" charset="0"/>
                <a:cs typeface="Arial" pitchFamily="34" charset="0"/>
              </a:rPr>
              <a:t> A. S., </a:t>
            </a:r>
            <a:r>
              <a:rPr lang="es-ES" sz="2800" dirty="0" err="1" smtClean="0">
                <a:latin typeface="Arial" pitchFamily="34" charset="0"/>
                <a:cs typeface="Arial" pitchFamily="34" charset="0"/>
              </a:rPr>
              <a:t>Lambert</a:t>
            </a:r>
            <a:r>
              <a:rPr lang="es-ES" sz="2800" dirty="0" smtClean="0">
                <a:latin typeface="Arial" pitchFamily="34" charset="0"/>
                <a:cs typeface="Arial" pitchFamily="34" charset="0"/>
              </a:rPr>
              <a:t> M. F., Simpson A. R., Stephens M. L., </a:t>
            </a:r>
            <a:r>
              <a:rPr lang="es-ES" sz="2800" dirty="0" err="1" smtClean="0">
                <a:latin typeface="Arial" pitchFamily="34" charset="0"/>
                <a:cs typeface="Arial" pitchFamily="34" charset="0"/>
              </a:rPr>
              <a:t>Vítkovsky</a:t>
            </a:r>
            <a:r>
              <a:rPr lang="es-ES" sz="2800" dirty="0" smtClean="0"/>
              <a:t>`</a:t>
            </a:r>
            <a:r>
              <a:rPr lang="es-ES" sz="2800" dirty="0" smtClean="0">
                <a:latin typeface="Arial" pitchFamily="34" charset="0"/>
                <a:cs typeface="Arial" pitchFamily="34" charset="0"/>
              </a:rPr>
              <a:t> J. P., </a:t>
            </a:r>
            <a:r>
              <a:rPr lang="es-ES" sz="2800" dirty="0" err="1" smtClean="0">
                <a:latin typeface="Arial" pitchFamily="34" charset="0"/>
                <a:cs typeface="Arial" pitchFamily="34" charset="0"/>
              </a:rPr>
              <a:t>Bergant</a:t>
            </a:r>
            <a:r>
              <a:rPr lang="es-ES" sz="2800" dirty="0" smtClean="0">
                <a:latin typeface="Arial" pitchFamily="34" charset="0"/>
                <a:cs typeface="Arial" pitchFamily="34" charset="0"/>
              </a:rPr>
              <a:t> A. (2008). </a:t>
            </a:r>
            <a:r>
              <a:rPr lang="es-ES" sz="2800" dirty="0" err="1" smtClean="0">
                <a:latin typeface="Arial" pitchFamily="34" charset="0"/>
                <a:cs typeface="Arial" pitchFamily="34" charset="0"/>
              </a:rPr>
              <a:t>Skalak’s</a:t>
            </a:r>
            <a:r>
              <a:rPr lang="es-ES" sz="2800" dirty="0" smtClean="0">
                <a:latin typeface="Arial" pitchFamily="34" charset="0"/>
                <a:cs typeface="Arial" pitchFamily="34" charset="0"/>
              </a:rPr>
              <a:t> extended </a:t>
            </a:r>
            <a:r>
              <a:rPr lang="es-ES" sz="2800" dirty="0" err="1" smtClean="0">
                <a:latin typeface="Arial" pitchFamily="34" charset="0"/>
                <a:cs typeface="Arial" pitchFamily="34" charset="0"/>
              </a:rPr>
              <a:t>theory</a:t>
            </a:r>
            <a:r>
              <a:rPr lang="es-ES" sz="2800" dirty="0" smtClean="0">
                <a:latin typeface="Arial" pitchFamily="34" charset="0"/>
                <a:cs typeface="Arial" pitchFamily="34" charset="0"/>
              </a:rPr>
              <a:t> of </a:t>
            </a:r>
            <a:r>
              <a:rPr lang="es-ES" sz="2800" dirty="0" err="1" smtClean="0">
                <a:latin typeface="Arial" pitchFamily="34" charset="0"/>
                <a:cs typeface="Arial" pitchFamily="34" charset="0"/>
              </a:rPr>
              <a:t>water</a:t>
            </a:r>
            <a:r>
              <a:rPr lang="es-ES" sz="2800" dirty="0" smtClean="0">
                <a:latin typeface="Arial" pitchFamily="34" charset="0"/>
                <a:cs typeface="Arial" pitchFamily="34" charset="0"/>
              </a:rPr>
              <a:t> </a:t>
            </a:r>
            <a:r>
              <a:rPr lang="en-US" sz="2800" dirty="0" smtClean="0">
                <a:latin typeface="Arial" pitchFamily="34" charset="0"/>
                <a:cs typeface="Arial" pitchFamily="34" charset="0"/>
              </a:rPr>
              <a:t>hammer. Journal of sound and vibration 310(3), 718–728.</a:t>
            </a:r>
          </a:p>
          <a:p>
            <a:r>
              <a:rPr lang="en-US" sz="2800" dirty="0" smtClean="0">
                <a:latin typeface="Arial" pitchFamily="34" charset="0"/>
                <a:cs typeface="Arial" pitchFamily="34" charset="0"/>
              </a:rPr>
              <a:t>Vardy A., Brown J. (1996). On turbulent, unsteady, smooth-pipe friction. In BHR Group Conference Series, Volume 19, pp. 289–312. Mechanical Engineering Publications Limited.</a:t>
            </a:r>
            <a:endParaRPr lang="en-US" altLang="en-US" sz="2800" dirty="0">
              <a:latin typeface="Arial" pitchFamily="34" charset="0"/>
              <a:cs typeface="Arial" pitchFamily="34" charset="0"/>
            </a:endParaRPr>
          </a:p>
        </p:txBody>
      </p:sp>
      <p:sp>
        <p:nvSpPr>
          <p:cNvPr id="15" name="Text Box 63"/>
          <p:cNvSpPr txBox="1">
            <a:spLocks noChangeArrowheads="1"/>
          </p:cNvSpPr>
          <p:nvPr/>
        </p:nvSpPr>
        <p:spPr bwMode="auto">
          <a:xfrm>
            <a:off x="10387459" y="7363029"/>
            <a:ext cx="9505056" cy="811249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cmpd="thinThick">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54373" tIns="27186" rIns="54373" bIns="27186">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dirty="0" smtClean="0">
                <a:latin typeface="Arial" pitchFamily="34" charset="0"/>
                <a:cs typeface="Arial" pitchFamily="34" charset="0"/>
              </a:rPr>
              <a:t>Additional recommendations:</a:t>
            </a:r>
          </a:p>
          <a:p>
            <a:pPr eaLnBrk="0" hangingPunct="0">
              <a:lnSpc>
                <a:spcPct val="95000"/>
              </a:lnSpc>
            </a:pPr>
            <a:endParaRPr lang="en-US" altLang="en-US" sz="2800" dirty="0">
              <a:latin typeface="Arial" pitchFamily="34" charset="0"/>
              <a:cs typeface="Arial" pitchFamily="34" charset="0"/>
            </a:endParaRPr>
          </a:p>
          <a:p>
            <a:pPr marL="457200">
              <a:buFont typeface="Arial" pitchFamily="34" charset="0"/>
              <a:buChar char="•"/>
            </a:pPr>
            <a:r>
              <a:rPr lang="en-US" sz="2800" dirty="0" smtClean="0"/>
              <a:t>Structure your poster by Abstract, Methods, Results and Conclusions. </a:t>
            </a:r>
          </a:p>
          <a:p>
            <a:pPr marL="457200">
              <a:buFont typeface="Arial" pitchFamily="34" charset="0"/>
              <a:buChar char="•"/>
            </a:pPr>
            <a:r>
              <a:rPr lang="en-US" sz="2800" dirty="0" smtClean="0"/>
              <a:t>Every graphic/table should have a caption. Graphs and charts should have a title, with fully labeled x and y axes.</a:t>
            </a:r>
          </a:p>
          <a:p>
            <a:pPr marL="457200">
              <a:buFont typeface="Arial" pitchFamily="34" charset="0"/>
              <a:buChar char="•"/>
            </a:pPr>
            <a:r>
              <a:rPr lang="en-US" sz="2800" dirty="0" smtClean="0"/>
              <a:t>Do not justify blocks of text on both sides.</a:t>
            </a:r>
          </a:p>
          <a:p>
            <a:pPr marL="457200">
              <a:buFont typeface="Arial" pitchFamily="34" charset="0"/>
              <a:buChar char="•"/>
            </a:pPr>
            <a:r>
              <a:rPr lang="en-US" sz="2800" dirty="0" smtClean="0"/>
              <a:t>Highlight your main finding. </a:t>
            </a:r>
          </a:p>
          <a:p>
            <a:pPr marL="457200">
              <a:buFont typeface="Arial" pitchFamily="34" charset="0"/>
              <a:buChar char="•"/>
            </a:pPr>
            <a:r>
              <a:rPr lang="en-US" sz="2800" dirty="0" smtClean="0"/>
              <a:t>If possible, avoid abbreviations and acronyms. </a:t>
            </a:r>
          </a:p>
          <a:p>
            <a:pPr marL="457200">
              <a:buFont typeface="Arial" pitchFamily="34" charset="0"/>
              <a:buChar char="•"/>
            </a:pPr>
            <a:r>
              <a:rPr lang="en-US" sz="2800" dirty="0" smtClean="0"/>
              <a:t>Where possible, express points as bullets rather than paragraphed text.</a:t>
            </a:r>
          </a:p>
          <a:p>
            <a:pPr marL="457200">
              <a:buFont typeface="Arial" pitchFamily="34" charset="0"/>
              <a:buChar char="•"/>
            </a:pPr>
            <a:r>
              <a:rPr lang="en-US" sz="2800" dirty="0" smtClean="0"/>
              <a:t>Use a constant font throughout the poster.</a:t>
            </a:r>
          </a:p>
          <a:p>
            <a:pPr eaLnBrk="0" hangingPunct="0">
              <a:lnSpc>
                <a:spcPct val="95000"/>
              </a:lnSpc>
            </a:pPr>
            <a:endParaRPr lang="en-US" altLang="en-US" sz="2800" dirty="0" smtClean="0">
              <a:latin typeface="Arial" pitchFamily="34" charset="0"/>
              <a:cs typeface="Arial" pitchFamily="34" charset="0"/>
            </a:endParaRPr>
          </a:p>
          <a:p>
            <a:pPr eaLnBrk="0" hangingPunct="0">
              <a:lnSpc>
                <a:spcPct val="95000"/>
              </a:lnSpc>
            </a:pPr>
            <a:r>
              <a:rPr lang="en-US" altLang="en-US" sz="2800" b="1" dirty="0" smtClean="0">
                <a:latin typeface="Arial" pitchFamily="34" charset="0"/>
                <a:cs typeface="Arial" pitchFamily="34" charset="0"/>
              </a:rPr>
              <a:t>Rule of thumb:</a:t>
            </a:r>
          </a:p>
          <a:p>
            <a:pPr eaLnBrk="0" hangingPunct="0">
              <a:lnSpc>
                <a:spcPct val="95000"/>
              </a:lnSpc>
            </a:pPr>
            <a:endParaRPr lang="en-US" altLang="en-US" sz="2800" dirty="0" smtClean="0">
              <a:latin typeface="Arial" pitchFamily="34" charset="0"/>
              <a:cs typeface="Arial" pitchFamily="34" charset="0"/>
            </a:endParaRPr>
          </a:p>
          <a:p>
            <a:pPr marL="457200">
              <a:buFont typeface="Arial" pitchFamily="34" charset="0"/>
              <a:buChar char="•"/>
            </a:pPr>
            <a:r>
              <a:rPr lang="en-US" sz="2800" dirty="0" smtClean="0"/>
              <a:t>The poster is supposed to be readable in screen laptops. Check your final design in full screen.</a:t>
            </a:r>
          </a:p>
          <a:p>
            <a:pPr eaLnBrk="0" hangingPunct="0">
              <a:lnSpc>
                <a:spcPct val="95000"/>
              </a:lnSpc>
            </a:pPr>
            <a:endParaRPr lang="en-US" altLang="en-US" sz="2800" dirty="0">
              <a:latin typeface="Arial" pitchFamily="34" charset="0"/>
              <a:cs typeface="Arial" pitchFamily="34" charset="0"/>
            </a:endParaRPr>
          </a:p>
        </p:txBody>
      </p:sp>
      <p:sp>
        <p:nvSpPr>
          <p:cNvPr id="16" name="Text Box 64"/>
          <p:cNvSpPr txBox="1">
            <a:spLocks noChangeArrowheads="1"/>
          </p:cNvSpPr>
          <p:nvPr/>
        </p:nvSpPr>
        <p:spPr bwMode="auto">
          <a:xfrm>
            <a:off x="20324563" y="7554665"/>
            <a:ext cx="9289032" cy="537636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cmpd="thinThick">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54373" tIns="27186" rIns="54373" bIns="27186">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dirty="0">
                <a:latin typeface="Arial" pitchFamily="34" charset="0"/>
                <a:cs typeface="Arial" pitchFamily="34"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dirty="0">
              <a:latin typeface="Arial" pitchFamily="34" charset="0"/>
              <a:cs typeface="Arial" pitchFamily="34" charset="0"/>
            </a:endParaRPr>
          </a:p>
          <a:p>
            <a:pPr eaLnBrk="0" hangingPunct="0">
              <a:lnSpc>
                <a:spcPct val="95000"/>
              </a:lnSpc>
            </a:pPr>
            <a:endParaRPr lang="en-US" altLang="en-US" sz="2800" dirty="0">
              <a:latin typeface="Arial" pitchFamily="34" charset="0"/>
              <a:cs typeface="Arial" pitchFamily="34" charset="0"/>
            </a:endParaRPr>
          </a:p>
        </p:txBody>
      </p:sp>
      <p:sp>
        <p:nvSpPr>
          <p:cNvPr id="18" name="Text Box 66"/>
          <p:cNvSpPr txBox="1">
            <a:spLocks noChangeArrowheads="1"/>
          </p:cNvSpPr>
          <p:nvPr/>
        </p:nvSpPr>
        <p:spPr bwMode="auto">
          <a:xfrm>
            <a:off x="11467579" y="6335989"/>
            <a:ext cx="7272808"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000" b="1" dirty="0">
                <a:latin typeface="Arial" pitchFamily="34" charset="0"/>
                <a:cs typeface="Arial" pitchFamily="34" charset="0"/>
              </a:rPr>
              <a:t>Results</a:t>
            </a:r>
          </a:p>
        </p:txBody>
      </p:sp>
      <p:sp>
        <p:nvSpPr>
          <p:cNvPr id="19" name="Text Box 67"/>
          <p:cNvSpPr txBox="1">
            <a:spLocks noChangeArrowheads="1"/>
          </p:cNvSpPr>
          <p:nvPr/>
        </p:nvSpPr>
        <p:spPr bwMode="auto">
          <a:xfrm>
            <a:off x="25869179" y="684288"/>
            <a:ext cx="4194772" cy="2205797"/>
          </a:xfrm>
          <a:prstGeom prst="rect">
            <a:avLst/>
          </a:prstGeom>
          <a:noFill/>
          <a:ln>
            <a:solidFill>
              <a:schemeClr val="bg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4000" b="1" i="1" dirty="0" smtClean="0">
                <a:solidFill>
                  <a:schemeClr val="bg1"/>
                </a:solidFill>
                <a:latin typeface="Arial" pitchFamily="34" charset="0"/>
                <a:cs typeface="Arial" pitchFamily="34" charset="0"/>
              </a:rPr>
              <a:t>Institution</a:t>
            </a:r>
          </a:p>
          <a:p>
            <a:pPr algn="ctr">
              <a:spcBef>
                <a:spcPct val="50000"/>
              </a:spcBef>
            </a:pPr>
            <a:r>
              <a:rPr lang="en-US" altLang="en-US" sz="4000" b="1" i="1" dirty="0" smtClean="0">
                <a:solidFill>
                  <a:schemeClr val="bg1"/>
                </a:solidFill>
                <a:latin typeface="Arial" pitchFamily="34" charset="0"/>
                <a:cs typeface="Arial" pitchFamily="34" charset="0"/>
              </a:rPr>
              <a:t>logo</a:t>
            </a:r>
            <a:endParaRPr lang="en-US" altLang="en-US" sz="4000" b="1" dirty="0">
              <a:solidFill>
                <a:schemeClr val="bg1"/>
              </a:solidFill>
              <a:latin typeface="Arial" pitchFamily="34" charset="0"/>
              <a:cs typeface="Arial" pitchFamily="34" charset="0"/>
            </a:endParaRPr>
          </a:p>
          <a:p>
            <a:pPr algn="ctr">
              <a:spcBef>
                <a:spcPct val="50000"/>
              </a:spcBef>
            </a:pPr>
            <a:endParaRPr lang="en-US" altLang="en-US" sz="2489" dirty="0">
              <a:solidFill>
                <a:srgbClr val="FF0000"/>
              </a:solidFill>
              <a:latin typeface="Arial" pitchFamily="34" charset="0"/>
              <a:cs typeface="Arial" pitchFamily="34" charset="0"/>
            </a:endParaRPr>
          </a:p>
        </p:txBody>
      </p:sp>
      <p:pic>
        <p:nvPicPr>
          <p:cNvPr id="11265" name="Picture 1"/>
          <p:cNvPicPr>
            <a:picLocks noChangeAspect="1" noChangeArrowheads="1"/>
          </p:cNvPicPr>
          <p:nvPr/>
        </p:nvPicPr>
        <p:blipFill>
          <a:blip r:embed="rId3" cstate="print"/>
          <a:srcRect/>
          <a:stretch>
            <a:fillRect/>
          </a:stretch>
        </p:blipFill>
        <p:spPr bwMode="auto">
          <a:xfrm>
            <a:off x="1530475" y="14365808"/>
            <a:ext cx="7339550" cy="4924002"/>
          </a:xfrm>
          <a:prstGeom prst="rect">
            <a:avLst/>
          </a:prstGeom>
          <a:noFill/>
          <a:ln w="9525">
            <a:noFill/>
            <a:miter lim="800000"/>
            <a:headEnd/>
            <a:tailEnd/>
          </a:ln>
        </p:spPr>
      </p:pic>
      <p:graphicFrame>
        <p:nvGraphicFramePr>
          <p:cNvPr id="21" name="20 Tabla"/>
          <p:cNvGraphicFramePr>
            <a:graphicFrameLocks noGrp="1"/>
          </p:cNvGraphicFramePr>
          <p:nvPr/>
        </p:nvGraphicFramePr>
        <p:xfrm>
          <a:off x="11107539" y="16670064"/>
          <a:ext cx="6984780" cy="3108960"/>
        </p:xfrm>
        <a:graphic>
          <a:graphicData uri="http://schemas.openxmlformats.org/drawingml/2006/table">
            <a:tbl>
              <a:tblPr firstRow="1" bandRow="1">
                <a:tableStyleId>{5C22544A-7EE6-4342-B048-85BDC9FD1C3A}</a:tableStyleId>
              </a:tblPr>
              <a:tblGrid>
                <a:gridCol w="1396956"/>
                <a:gridCol w="1396956"/>
                <a:gridCol w="1396956"/>
                <a:gridCol w="1396956"/>
                <a:gridCol w="1396956"/>
              </a:tblGrid>
              <a:tr h="370840">
                <a:tc>
                  <a:txBody>
                    <a:bodyPr/>
                    <a:lstStyle/>
                    <a:p>
                      <a:pPr algn="ctr"/>
                      <a:endParaRPr lang="es-ES" sz="2800" dirty="0">
                        <a:solidFill>
                          <a:schemeClr val="tx1"/>
                        </a:solidFill>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s-ES" sz="2800" dirty="0" smtClean="0">
                          <a:solidFill>
                            <a:schemeClr val="tx1"/>
                          </a:solidFill>
                          <a:latin typeface="Arial" pitchFamily="34" charset="0"/>
                          <a:cs typeface="Arial" pitchFamily="34" charset="0"/>
                        </a:rPr>
                        <a:t>a</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2800" dirty="0" smtClean="0">
                          <a:solidFill>
                            <a:schemeClr val="tx1"/>
                          </a:solidFill>
                          <a:latin typeface="Arial" pitchFamily="34" charset="0"/>
                          <a:cs typeface="Arial" pitchFamily="34" charset="0"/>
                        </a:rPr>
                        <a:t>b</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2800" dirty="0" smtClean="0">
                          <a:solidFill>
                            <a:schemeClr val="tx1"/>
                          </a:solidFill>
                          <a:latin typeface="Arial" pitchFamily="34" charset="0"/>
                          <a:cs typeface="Arial" pitchFamily="34" charset="0"/>
                        </a:rPr>
                        <a:t>c</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2800" dirty="0" smtClean="0">
                          <a:solidFill>
                            <a:schemeClr val="tx1"/>
                          </a:solidFill>
                          <a:latin typeface="Arial" pitchFamily="34" charset="0"/>
                          <a:cs typeface="Arial" pitchFamily="34" charset="0"/>
                        </a:rPr>
                        <a:t>d</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s-ES" sz="2800" b="1" dirty="0" smtClean="0">
                          <a:solidFill>
                            <a:schemeClr val="tx1"/>
                          </a:solidFill>
                          <a:latin typeface="Arial" pitchFamily="34" charset="0"/>
                          <a:cs typeface="Arial" pitchFamily="34" charset="0"/>
                        </a:rPr>
                        <a:t>A</a:t>
                      </a:r>
                      <a:endParaRPr lang="es-ES" sz="2800" b="1"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noFill/>
                  </a:tcPr>
                </a:tc>
                <a:tc>
                  <a:txBody>
                    <a:bodyPr/>
                    <a:lstStyle/>
                    <a:p>
                      <a:pPr algn="ctr"/>
                      <a:r>
                        <a:rPr lang="es-ES" sz="2800" dirty="0" err="1" smtClean="0">
                          <a:solidFill>
                            <a:schemeClr val="tx1"/>
                          </a:solidFill>
                          <a:latin typeface="Arial" pitchFamily="34" charset="0"/>
                          <a:cs typeface="Arial" pitchFamily="34" charset="0"/>
                        </a:rPr>
                        <a:t>Aa</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noFill/>
                  </a:tcPr>
                </a:tc>
                <a:tc>
                  <a:txBody>
                    <a:bodyPr/>
                    <a:lstStyle/>
                    <a:p>
                      <a:pPr algn="ctr"/>
                      <a:r>
                        <a:rPr lang="es-ES" sz="2800" dirty="0" smtClean="0">
                          <a:solidFill>
                            <a:schemeClr val="tx1"/>
                          </a:solidFill>
                          <a:latin typeface="Arial" pitchFamily="34" charset="0"/>
                          <a:cs typeface="Arial" pitchFamily="34" charset="0"/>
                        </a:rPr>
                        <a:t>Ab</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noFill/>
                  </a:tcPr>
                </a:tc>
                <a:tc>
                  <a:txBody>
                    <a:bodyPr/>
                    <a:lstStyle/>
                    <a:p>
                      <a:pPr algn="ctr"/>
                      <a:r>
                        <a:rPr lang="es-ES" sz="2800" dirty="0" smtClean="0">
                          <a:solidFill>
                            <a:schemeClr val="tx1"/>
                          </a:solidFill>
                          <a:latin typeface="Arial" pitchFamily="34" charset="0"/>
                          <a:cs typeface="Arial" pitchFamily="34" charset="0"/>
                        </a:rPr>
                        <a:t>Ac</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noFill/>
                  </a:tcPr>
                </a:tc>
                <a:tc>
                  <a:txBody>
                    <a:bodyPr/>
                    <a:lstStyle/>
                    <a:p>
                      <a:pPr algn="ctr"/>
                      <a:r>
                        <a:rPr lang="es-ES" sz="2800" dirty="0" smtClean="0">
                          <a:solidFill>
                            <a:schemeClr val="tx1"/>
                          </a:solidFill>
                          <a:latin typeface="Arial" pitchFamily="34" charset="0"/>
                          <a:cs typeface="Arial" pitchFamily="34" charset="0"/>
                        </a:rPr>
                        <a:t>Ad</a:t>
                      </a:r>
                      <a:endParaRPr lang="es-ES" sz="2800" dirty="0">
                        <a:solidFill>
                          <a:schemeClr val="tx1"/>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noFill/>
                  </a:tcPr>
                </a:tc>
              </a:tr>
              <a:tr h="370840">
                <a:tc>
                  <a:txBody>
                    <a:bodyPr/>
                    <a:lstStyle/>
                    <a:p>
                      <a:pPr algn="ctr"/>
                      <a:r>
                        <a:rPr lang="es-ES" sz="2800" b="1" dirty="0" smtClean="0">
                          <a:solidFill>
                            <a:schemeClr val="tx1"/>
                          </a:solidFill>
                          <a:latin typeface="Arial" pitchFamily="34" charset="0"/>
                          <a:cs typeface="Arial" pitchFamily="34" charset="0"/>
                        </a:rPr>
                        <a:t>B</a:t>
                      </a:r>
                      <a:endParaRPr lang="es-ES" sz="2800" b="1" dirty="0">
                        <a:solidFill>
                          <a:schemeClr val="tx1"/>
                        </a:solidFill>
                        <a:latin typeface="Arial" pitchFamily="34" charset="0"/>
                        <a:cs typeface="Arial" pitchFamily="34" charset="0"/>
                      </a:endParaRPr>
                    </a:p>
                  </a:txBody>
                  <a:tcPr>
                    <a:noFill/>
                  </a:tcPr>
                </a:tc>
                <a:tc>
                  <a:txBody>
                    <a:bodyPr/>
                    <a:lstStyle/>
                    <a:p>
                      <a:pPr algn="ctr"/>
                      <a:r>
                        <a:rPr lang="es-ES" sz="2800" dirty="0" smtClean="0">
                          <a:solidFill>
                            <a:schemeClr val="tx1"/>
                          </a:solidFill>
                          <a:latin typeface="Arial" pitchFamily="34" charset="0"/>
                          <a:cs typeface="Arial" pitchFamily="34" charset="0"/>
                        </a:rPr>
                        <a:t>Ba</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Bb</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Bc</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Bd</a:t>
                      </a:r>
                      <a:endParaRPr lang="es-ES" sz="2800" dirty="0">
                        <a:solidFill>
                          <a:schemeClr val="tx1"/>
                        </a:solidFill>
                        <a:latin typeface="Arial" pitchFamily="34" charset="0"/>
                        <a:cs typeface="Arial" pitchFamily="34" charset="0"/>
                      </a:endParaRPr>
                    </a:p>
                  </a:txBody>
                  <a:tcPr>
                    <a:noFill/>
                  </a:tcPr>
                </a:tc>
              </a:tr>
              <a:tr h="370840">
                <a:tc>
                  <a:txBody>
                    <a:bodyPr/>
                    <a:lstStyle/>
                    <a:p>
                      <a:pPr algn="ctr"/>
                      <a:r>
                        <a:rPr lang="es-ES" sz="2800" b="1" dirty="0" smtClean="0">
                          <a:solidFill>
                            <a:schemeClr val="tx1"/>
                          </a:solidFill>
                          <a:latin typeface="Arial" pitchFamily="34" charset="0"/>
                          <a:cs typeface="Arial" pitchFamily="34" charset="0"/>
                        </a:rPr>
                        <a:t>C</a:t>
                      </a:r>
                      <a:endParaRPr lang="es-ES" sz="2800" b="1" dirty="0">
                        <a:solidFill>
                          <a:schemeClr val="tx1"/>
                        </a:solidFill>
                        <a:latin typeface="Arial" pitchFamily="34" charset="0"/>
                        <a:cs typeface="Arial" pitchFamily="34" charset="0"/>
                      </a:endParaRPr>
                    </a:p>
                  </a:txBody>
                  <a:tcPr>
                    <a:noFill/>
                  </a:tcPr>
                </a:tc>
                <a:tc>
                  <a:txBody>
                    <a:bodyPr/>
                    <a:lstStyle/>
                    <a:p>
                      <a:pPr algn="ctr"/>
                      <a:r>
                        <a:rPr lang="es-ES" sz="2800" dirty="0" smtClean="0">
                          <a:solidFill>
                            <a:schemeClr val="tx1"/>
                          </a:solidFill>
                          <a:latin typeface="Arial" pitchFamily="34" charset="0"/>
                          <a:cs typeface="Arial" pitchFamily="34" charset="0"/>
                        </a:rPr>
                        <a:t>Ca</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Cb</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Cc</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smtClean="0">
                          <a:solidFill>
                            <a:schemeClr val="tx1"/>
                          </a:solidFill>
                          <a:latin typeface="Arial" pitchFamily="34" charset="0"/>
                          <a:cs typeface="Arial" pitchFamily="34" charset="0"/>
                        </a:rPr>
                        <a:t>Cd</a:t>
                      </a:r>
                      <a:endParaRPr lang="es-ES" sz="2800" dirty="0">
                        <a:solidFill>
                          <a:schemeClr val="tx1"/>
                        </a:solidFill>
                        <a:latin typeface="Arial" pitchFamily="34" charset="0"/>
                        <a:cs typeface="Arial" pitchFamily="34" charset="0"/>
                      </a:endParaRPr>
                    </a:p>
                  </a:txBody>
                  <a:tcPr>
                    <a:noFill/>
                  </a:tcPr>
                </a:tc>
              </a:tr>
              <a:tr h="370840">
                <a:tc>
                  <a:txBody>
                    <a:bodyPr/>
                    <a:lstStyle/>
                    <a:p>
                      <a:pPr algn="ctr"/>
                      <a:r>
                        <a:rPr lang="es-ES" sz="2800" b="1" dirty="0" smtClean="0">
                          <a:solidFill>
                            <a:schemeClr val="tx1"/>
                          </a:solidFill>
                          <a:latin typeface="Arial" pitchFamily="34" charset="0"/>
                          <a:cs typeface="Arial" pitchFamily="34" charset="0"/>
                        </a:rPr>
                        <a:t>D</a:t>
                      </a:r>
                      <a:endParaRPr lang="es-ES" sz="2800" b="1" dirty="0">
                        <a:solidFill>
                          <a:schemeClr val="tx1"/>
                        </a:solidFill>
                        <a:latin typeface="Arial" pitchFamily="34" charset="0"/>
                        <a:cs typeface="Arial" pitchFamily="34" charset="0"/>
                      </a:endParaRPr>
                    </a:p>
                  </a:txBody>
                  <a:tcPr>
                    <a:noFill/>
                  </a:tcPr>
                </a:tc>
                <a:tc>
                  <a:txBody>
                    <a:bodyPr/>
                    <a:lstStyle/>
                    <a:p>
                      <a:pPr algn="ctr"/>
                      <a:r>
                        <a:rPr lang="es-ES" sz="2800" dirty="0" smtClean="0">
                          <a:solidFill>
                            <a:schemeClr val="tx1"/>
                          </a:solidFill>
                          <a:latin typeface="Arial" pitchFamily="34" charset="0"/>
                          <a:cs typeface="Arial" pitchFamily="34" charset="0"/>
                        </a:rPr>
                        <a:t>Da</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Db</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Dc</a:t>
                      </a:r>
                      <a:endParaRPr lang="es-ES" sz="2800" dirty="0">
                        <a:solidFill>
                          <a:schemeClr val="tx1"/>
                        </a:solidFill>
                        <a:latin typeface="Arial" pitchFamily="34" charset="0"/>
                        <a:cs typeface="Arial" pitchFamily="34" charset="0"/>
                      </a:endParaRPr>
                    </a:p>
                  </a:txBody>
                  <a:tcPr>
                    <a:noFill/>
                  </a:tcPr>
                </a:tc>
                <a:tc>
                  <a:txBody>
                    <a:bodyPr/>
                    <a:lstStyle/>
                    <a:p>
                      <a:pPr algn="ctr"/>
                      <a:r>
                        <a:rPr lang="es-ES" sz="2800" dirty="0" err="1" smtClean="0">
                          <a:solidFill>
                            <a:schemeClr val="tx1"/>
                          </a:solidFill>
                          <a:latin typeface="Arial" pitchFamily="34" charset="0"/>
                          <a:cs typeface="Arial" pitchFamily="34" charset="0"/>
                        </a:rPr>
                        <a:t>Dd</a:t>
                      </a:r>
                      <a:endParaRPr lang="es-ES" sz="2800" dirty="0">
                        <a:solidFill>
                          <a:schemeClr val="tx1"/>
                        </a:solidFill>
                        <a:latin typeface="Arial" pitchFamily="34" charset="0"/>
                        <a:cs typeface="Arial" pitchFamily="34" charset="0"/>
                      </a:endParaRPr>
                    </a:p>
                  </a:txBody>
                  <a:tcPr>
                    <a:noFill/>
                  </a:tcPr>
                </a:tc>
              </a:tr>
              <a:tr h="370840">
                <a:tc>
                  <a:txBody>
                    <a:bodyPr/>
                    <a:lstStyle/>
                    <a:p>
                      <a:pPr algn="ctr"/>
                      <a:r>
                        <a:rPr lang="es-ES" sz="2800" b="1" dirty="0" smtClean="0">
                          <a:solidFill>
                            <a:schemeClr val="tx1"/>
                          </a:solidFill>
                          <a:latin typeface="Arial" pitchFamily="34" charset="0"/>
                          <a:cs typeface="Arial" pitchFamily="34" charset="0"/>
                        </a:rPr>
                        <a:t>E</a:t>
                      </a:r>
                      <a:endParaRPr lang="es-ES" sz="2800" b="1" dirty="0">
                        <a:solidFill>
                          <a:schemeClr val="tx1"/>
                        </a:solidFill>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s-ES" sz="2800" dirty="0" err="1" smtClean="0">
                          <a:solidFill>
                            <a:schemeClr val="tx1"/>
                          </a:solidFill>
                          <a:latin typeface="Arial" pitchFamily="34" charset="0"/>
                          <a:cs typeface="Arial" pitchFamily="34" charset="0"/>
                        </a:rPr>
                        <a:t>Ea</a:t>
                      </a:r>
                      <a:endParaRPr lang="es-ES" sz="2800" dirty="0">
                        <a:solidFill>
                          <a:schemeClr val="tx1"/>
                        </a:solidFill>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s-ES" sz="2800" dirty="0" err="1" smtClean="0">
                          <a:solidFill>
                            <a:schemeClr val="tx1"/>
                          </a:solidFill>
                          <a:latin typeface="Arial" pitchFamily="34" charset="0"/>
                          <a:cs typeface="Arial" pitchFamily="34" charset="0"/>
                        </a:rPr>
                        <a:t>Eb</a:t>
                      </a:r>
                      <a:endParaRPr lang="es-ES" sz="2800" dirty="0">
                        <a:solidFill>
                          <a:schemeClr val="tx1"/>
                        </a:solidFill>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s-ES" sz="2800" dirty="0" err="1" smtClean="0">
                          <a:solidFill>
                            <a:schemeClr val="tx1"/>
                          </a:solidFill>
                          <a:latin typeface="Arial" pitchFamily="34" charset="0"/>
                          <a:cs typeface="Arial" pitchFamily="34" charset="0"/>
                        </a:rPr>
                        <a:t>Ec</a:t>
                      </a:r>
                      <a:endParaRPr lang="es-ES" sz="2800" dirty="0">
                        <a:solidFill>
                          <a:schemeClr val="tx1"/>
                        </a:solidFill>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s-ES" sz="2800" dirty="0" err="1" smtClean="0">
                          <a:solidFill>
                            <a:schemeClr val="tx1"/>
                          </a:solidFill>
                          <a:latin typeface="Arial" pitchFamily="34" charset="0"/>
                          <a:cs typeface="Arial" pitchFamily="34" charset="0"/>
                        </a:rPr>
                        <a:t>Ed</a:t>
                      </a:r>
                      <a:endParaRPr lang="es-ES" sz="2800" dirty="0">
                        <a:solidFill>
                          <a:schemeClr val="tx1"/>
                        </a:solidFill>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noFill/>
                  </a:tcPr>
                </a:tc>
              </a:tr>
            </a:tbl>
          </a:graphicData>
        </a:graphic>
      </p:graphicFrame>
      <p:sp>
        <p:nvSpPr>
          <p:cNvPr id="22" name="21 CuadroTexto"/>
          <p:cNvSpPr txBox="1"/>
          <p:nvPr/>
        </p:nvSpPr>
        <p:spPr>
          <a:xfrm>
            <a:off x="11107539" y="15589944"/>
            <a:ext cx="6984776" cy="954107"/>
          </a:xfrm>
          <a:prstGeom prst="rect">
            <a:avLst/>
          </a:prstGeom>
          <a:noFill/>
        </p:spPr>
        <p:txBody>
          <a:bodyPr wrap="square" rtlCol="0">
            <a:spAutoFit/>
          </a:bodyPr>
          <a:lstStyle/>
          <a:p>
            <a:pPr algn="ctr"/>
            <a:r>
              <a:rPr lang="en-US" sz="2800" dirty="0">
                <a:latin typeface="Arial" pitchFamily="34" charset="0"/>
                <a:cs typeface="Arial" pitchFamily="34" charset="0"/>
              </a:rPr>
              <a:t>Table 1: Caption heading for a table should be placed at the top </a:t>
            </a:r>
            <a:r>
              <a:rPr lang="en-US" sz="2800" dirty="0" smtClean="0">
                <a:latin typeface="Arial" pitchFamily="34" charset="0"/>
                <a:cs typeface="Arial" pitchFamily="34" charset="0"/>
              </a:rPr>
              <a:t>of the table.</a:t>
            </a:r>
            <a:endParaRPr lang="es-ES" sz="2800" dirty="0">
              <a:latin typeface="Arial" pitchFamily="34" charset="0"/>
              <a:cs typeface="Arial" pitchFamily="34" charset="0"/>
            </a:endParaRPr>
          </a:p>
        </p:txBody>
      </p:sp>
      <p:sp>
        <p:nvSpPr>
          <p:cNvPr id="23" name="22 CuadroTexto"/>
          <p:cNvSpPr txBox="1"/>
          <p:nvPr/>
        </p:nvSpPr>
        <p:spPr>
          <a:xfrm>
            <a:off x="1674491" y="19190344"/>
            <a:ext cx="6984776" cy="954107"/>
          </a:xfrm>
          <a:prstGeom prst="rect">
            <a:avLst/>
          </a:prstGeom>
          <a:noFill/>
        </p:spPr>
        <p:txBody>
          <a:bodyPr wrap="square" rtlCol="0">
            <a:spAutoFit/>
          </a:bodyPr>
          <a:lstStyle/>
          <a:p>
            <a:pPr algn="ctr"/>
            <a:r>
              <a:rPr lang="en-US" sz="2800" dirty="0" smtClean="0">
                <a:latin typeface="Arial" pitchFamily="34" charset="0"/>
                <a:cs typeface="Arial" pitchFamily="34" charset="0"/>
              </a:rPr>
              <a:t>Figure 1: The caption heading for a figure should be placed below the figure.</a:t>
            </a: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1468</TotalTime>
  <Words>522</Words>
  <Application>Microsoft Office PowerPoint</Application>
  <PresentationFormat>Personalizado</PresentationFormat>
  <Paragraphs>67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3 columns</dc:title>
  <dc:creator>José M. Carrillo</dc:creator>
  <cp:keywords>1st IAHR Young Professionals Congress</cp:keywords>
  <cp:lastModifiedBy>José M. Carrillo</cp:lastModifiedBy>
  <cp:revision>4</cp:revision>
  <dcterms:created xsi:type="dcterms:W3CDTF">2020-07-08T12:13:11Z</dcterms:created>
  <dcterms:modified xsi:type="dcterms:W3CDTF">2020-07-09T19:53:08Z</dcterms:modified>
</cp:coreProperties>
</file>