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E7F10D-2F3F-4B4E-7B3B-19EB95DD9808}" name="Pilar González Meyaui" initials="PGM" userId="S::pilar.gonzalez@iahr.org::765b0fe4-97fb-4f4a-ab4e-0ed70ffcb7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CD"/>
    <a:srgbClr val="0078B6"/>
    <a:srgbClr val="0079B5"/>
    <a:srgbClr val="0076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9F7E43-F583-CAD6-A62B-D575F6FCD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EF8A2B-6751-DE50-9244-1625374AE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4A86D1-0F5A-5F5B-2EF7-66464E8FB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30/06/2022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93A393-34E3-1DA9-DC55-E87EE242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5DA01F-C2DF-82DD-3376-D87F2D4C2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7445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38C0CE-8B0B-A4A2-0D11-DEDC8FCE3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0A144D-C048-0E22-7062-D1B9D1B66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1C1B77-1BA3-7323-F422-9A814A0D8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30/06/2022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DE8D02-C91F-DCA9-195C-5A7818E7F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BE651-AEE8-BFB9-3725-C7DAB4E48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725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D8A3984-AE3A-BDEA-E87F-BDF4E60D5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765CE2-324A-FABA-7AC9-BDEED1849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37A80F-BF67-B239-D0BB-6EB6C6437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30/06/2022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8307F1-1DC7-CFC8-E62A-847617B4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16C587-A8B5-0E00-A676-A9FD40570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6685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895763-037A-300E-802E-D2041FF39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205B07-7206-8A85-53DA-4A987F9BB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2D3046-94BF-1739-71BA-2267EA0A0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30/06/2022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1D7C3F-D104-A84A-7730-79061DC0A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ED67F0-FA94-FED1-7B0B-EC150D3D4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9167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D719ED-8C84-B491-94A8-4B55D9F2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0284B1-4963-5EFB-5AAB-522756AF3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F90637-20FF-0701-9A26-F7896D502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30/06/2022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3C028-63EE-685A-4CCB-7E9270BCD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B56C9E-EDAC-F764-5DF8-5D96C855A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5191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F12B9-5D89-34E2-A025-1EB62456B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539BE0-D5A3-EB4D-3FD7-118AA48C6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68EAE8-3330-2DFD-AC01-697AF3778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B545D8-ECFE-F5AD-2E1E-6F27BEA9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30/06/2022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6F7FB4-EBAB-347B-0D4F-31C03AF7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C58714-A9B7-7C02-2D97-5ECB65CE7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192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46FDCB-8334-11C3-836F-CF0E26E68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E3CDE-BCC7-E1B6-0787-2EF1EFED4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56060E-81CA-8154-0B06-96BF58A8C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56803A9-63B6-3CC4-D238-1DFD2850F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D40D6CC-6FEC-BA28-D668-DE22D27586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B91800E-62B6-373F-693A-887ED630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30/06/2022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45C90D4-6690-FA93-907C-3BD3B311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D90D582-E307-CFA9-795C-A4EB2C264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1036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36B452-EC6F-19C8-2C94-74CD3B5BE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2084B92-6006-FE4A-8E9A-CB10DDBCF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30/06/2022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BB6C4B1-D066-B8FF-6FB4-4B738BC3B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8ACF40-4342-D0C1-CB75-3486107F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947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EDCB051-7BF7-23EF-6ED0-C4274623B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30/06/2022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3EE23E9-7B1E-A7DA-EE25-E1E202CD7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9C56FC-8214-3CF6-D4A9-D6ECE143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658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300D7D-02F0-4542-19FE-6F07EEDE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D91842-FCC4-7477-A6A5-5D699ABCF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90B4A4-3CB1-26E6-068D-971B796D7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98A1A0-4B67-4B5F-993A-80ED98A3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30/06/2022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0351E1F-027A-A9A9-3FED-BEE14A05A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DA0C6F-2BF2-F5E7-0032-EF9BF7D9D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9022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3185E-9CA6-DE1E-9FDB-FC370929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179480-9F6D-A5E3-E708-A93EE51363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5BF0DA-13EE-8BC2-62B6-F9092F987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EC1BE5-0099-85EE-7A75-744EEF503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30/06/2022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F43BDF-035E-9DBD-E732-E4825892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81841E-F671-5EAB-342A-5554F039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651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C18E5D-71D0-9CAC-05F7-671BB4FC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1C1543-CD31-FF69-1D92-9CBCA4D84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EC86A1-F752-D88C-DF64-37E4034D1C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B2DE9-51F5-4826-9FCA-AE9490EABAE0}" type="datetimeFigureOut">
              <a:rPr lang="es-ES" smtClean="0"/>
              <a:t>30/06/2022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44C494-1F30-64D0-F3DC-01F3B14AAA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F1C36C-81F9-B495-D48E-A51DDB634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375C0-161D-45E1-9865-6053896E98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218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https://da.wikipedia.org/wiki/Fil:Linkedin_Shiny_Icon.svg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sco.wikipedia.org/wiki/Facebook" TargetMode="External"/><Relationship Id="rId12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hyperlink" Target="https://medium.com/@joongwon/wechat-login-android-%EC%97%B0%EB%8F%99-17d5c4f27614" TargetMode="External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hyperlink" Target="https://pixabay.com/en/twitter-bird-twitter-button-bird-1366218/" TargetMode="External"/><Relationship Id="rId9" Type="http://schemas.openxmlformats.org/officeDocument/2006/relationships/hyperlink" Target="https://commons.wikimedia.org/wiki/File:Youtube.sv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C8F2DC-2FA9-7E04-A2B2-22C2066A3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576" y="2871058"/>
            <a:ext cx="9144000" cy="2387600"/>
          </a:xfrm>
        </p:spPr>
        <p:txBody>
          <a:bodyPr>
            <a:noAutofit/>
          </a:bodyPr>
          <a:lstStyle/>
          <a:p>
            <a:pPr algn="ctr"/>
            <a:r>
              <a:rPr lang="en-A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 </a:t>
            </a:r>
            <a:r>
              <a:rPr lang="en-A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lead and advance hydro-environment </a:t>
            </a:r>
            <a:br>
              <a:rPr lang="en-A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A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engineering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9A647BE-3109-6C51-28C2-3DA4566D3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76677"/>
            <a:ext cx="4211202" cy="168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31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, auditorium, crowd&#10;&#10;Description automatically generated">
            <a:extLst>
              <a:ext uri="{FF2B5EF4-FFF2-40B4-BE49-F238E27FC236}">
                <a16:creationId xmlns:a16="http://schemas.microsoft.com/office/drawing/2014/main" id="{02E5818A-BB48-D3FD-7180-C6003BCC6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r="6928"/>
          <a:stretch/>
        </p:blipFill>
        <p:spPr>
          <a:xfrm>
            <a:off x="0" y="0"/>
            <a:ext cx="12192000" cy="62850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0C9812-9DB2-20D5-8A68-AB45E54FCB86}"/>
              </a:ext>
            </a:extLst>
          </p:cNvPr>
          <p:cNvSpPr/>
          <p:nvPr/>
        </p:nvSpPr>
        <p:spPr>
          <a:xfrm>
            <a:off x="345646" y="-2214408"/>
            <a:ext cx="6738624" cy="84360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advocates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13F37A7-6E2A-D97A-2455-42D87FD9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46" y="1886973"/>
            <a:ext cx="11065778" cy="540251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a global voice on behalf </a:t>
            </a:r>
            <a:r>
              <a:rPr lang="en-AU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br>
              <a:rPr lang="en-AU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hydro-environment</a:t>
            </a:r>
            <a:r>
              <a:rPr lang="en-AU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industry </a:t>
            </a:r>
            <a:br>
              <a:rPr lang="en-AU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n-AU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community.</a:t>
            </a:r>
            <a:endParaRPr lang="en-AU" dirty="0"/>
          </a:p>
          <a:p>
            <a:pPr marL="0" indent="0" algn="l" fontAlgn="base">
              <a:buNone/>
            </a:pPr>
            <a:br>
              <a:rPr lang="en-US" sz="1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sz="13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370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holding a certificate&#10;&#10;Description automatically generated with low confidence">
            <a:extLst>
              <a:ext uri="{FF2B5EF4-FFF2-40B4-BE49-F238E27FC236}">
                <a16:creationId xmlns:a16="http://schemas.microsoft.com/office/drawing/2014/main" id="{D86133C7-813D-7EDD-AA97-514BA0581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8" r="10242"/>
          <a:stretch/>
        </p:blipFill>
        <p:spPr>
          <a:xfrm>
            <a:off x="4838491" y="0"/>
            <a:ext cx="8911560" cy="6175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68A1C2-7E28-1631-2E87-AE4478EE71A3}"/>
              </a:ext>
            </a:extLst>
          </p:cNvPr>
          <p:cNvSpPr/>
          <p:nvPr/>
        </p:nvSpPr>
        <p:spPr>
          <a:xfrm>
            <a:off x="609319" y="0"/>
            <a:ext cx="5098059" cy="6647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13F37A7-6E2A-D97A-2455-42D87FD9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46" y="1886973"/>
            <a:ext cx="11065778" cy="2452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ecognise the careers, </a:t>
            </a:r>
            <a:b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papers, and projects of </a:t>
            </a:r>
            <a:b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outstanding individuals</a:t>
            </a:r>
            <a:b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institutions.</a:t>
            </a:r>
            <a:endParaRPr lang="en-AU" sz="2800" dirty="0"/>
          </a:p>
          <a:p>
            <a:pPr marL="0" indent="0" algn="l" fontAlgn="base">
              <a:buNone/>
            </a:pPr>
            <a:br>
              <a:rPr lang="en-US" sz="1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sz="13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uplifting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277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BBF92-FF99-24A8-D858-95A792D130AF}"/>
              </a:ext>
            </a:extLst>
          </p:cNvPr>
          <p:cNvSpPr txBox="1"/>
          <p:nvPr/>
        </p:nvSpPr>
        <p:spPr>
          <a:xfrm>
            <a:off x="796339" y="1570678"/>
            <a:ext cx="6406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 Young </a:t>
            </a:r>
            <a:r>
              <a:rPr lang="en-US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Professionals</a:t>
            </a:r>
            <a:r>
              <a:rPr lang="en-AU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Networks</a:t>
            </a:r>
            <a:endParaRPr lang="en-AU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80A61-FE23-88FF-A950-2A18301F3396}"/>
              </a:ext>
            </a:extLst>
          </p:cNvPr>
          <p:cNvSpPr txBox="1"/>
          <p:nvPr/>
        </p:nvSpPr>
        <p:spPr>
          <a:xfrm>
            <a:off x="796339" y="2032168"/>
            <a:ext cx="8039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Networking events for young professionals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198360-8899-47B4-A74D-90C158122927}"/>
              </a:ext>
            </a:extLst>
          </p:cNvPr>
          <p:cNvSpPr txBox="1"/>
          <p:nvPr/>
        </p:nvSpPr>
        <p:spPr>
          <a:xfrm>
            <a:off x="796339" y="2555478"/>
            <a:ext cx="8635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</a:t>
            </a:r>
            <a:r>
              <a:rPr lang="en-US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for young professionals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15527F-BEEE-616C-B900-6D80F9924C03}"/>
              </a:ext>
            </a:extLst>
          </p:cNvPr>
          <p:cNvSpPr txBox="1"/>
          <p:nvPr/>
        </p:nvSpPr>
        <p:spPr>
          <a:xfrm>
            <a:off x="796339" y="3064409"/>
            <a:ext cx="9595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Peer-to-peer connection within and between regions</a:t>
            </a:r>
            <a:endParaRPr lang="en-AU" sz="2800" dirty="0"/>
          </a:p>
        </p:txBody>
      </p:sp>
      <p:pic>
        <p:nvPicPr>
          <p:cNvPr id="5" name="Picture 4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CD8035C8-E3E1-95C5-E666-A81C54CD2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8" b="25253"/>
          <a:stretch/>
        </p:blipFill>
        <p:spPr>
          <a:xfrm>
            <a:off x="1" y="3851564"/>
            <a:ext cx="12191999" cy="2886693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53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7707078C-D567-9C47-031D-6282B5617F38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ound2DiagRect">
            <a:avLst>
              <a:gd name="adj1" fmla="val 16667"/>
              <a:gd name="adj2" fmla="val 0"/>
            </a:avLst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083938-0571-15CB-14EC-61519A28132C}"/>
              </a:ext>
            </a:extLst>
          </p:cNvPr>
          <p:cNvSpPr/>
          <p:nvPr/>
        </p:nvSpPr>
        <p:spPr>
          <a:xfrm>
            <a:off x="345646" y="0"/>
            <a:ext cx="6378427" cy="622169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mentors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3C7232-FF3A-C4FC-0C05-14320F12CD15}"/>
              </a:ext>
            </a:extLst>
          </p:cNvPr>
          <p:cNvSpPr txBox="1"/>
          <p:nvPr/>
        </p:nvSpPr>
        <p:spPr>
          <a:xfrm>
            <a:off x="498446" y="1604613"/>
            <a:ext cx="604838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support, guide and nurture the</a:t>
            </a:r>
            <a:b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careers of n</a:t>
            </a:r>
            <a:r>
              <a:rPr lang="en-AU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 generations of </a:t>
            </a:r>
            <a:br>
              <a:rPr lang="en-AU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hydro-environment professionals </a:t>
            </a:r>
            <a:br>
              <a:rPr lang="en-AU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researchers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911728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D2A75-9C43-AC82-3E85-51C61487F3A3}"/>
              </a:ext>
            </a:extLst>
          </p:cNvPr>
          <p:cNvSpPr txBox="1"/>
          <p:nvPr/>
        </p:nvSpPr>
        <p:spPr>
          <a:xfrm>
            <a:off x="398739" y="1561112"/>
            <a:ext cx="5486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raise the profile and </a:t>
            </a:r>
            <a:b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visibility of women and </a:t>
            </a:r>
            <a:b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promote</a:t>
            </a:r>
            <a:r>
              <a:rPr lang="en-US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inclusion minorities</a:t>
            </a:r>
            <a:b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under-represented </a:t>
            </a:r>
            <a:b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groups.</a:t>
            </a:r>
            <a:b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represent a range of different genders, ethnicities, professions and backgrounds.</a:t>
            </a:r>
            <a:endParaRPr lang="en-AU" sz="2800" dirty="0"/>
          </a:p>
        </p:txBody>
      </p:sp>
      <p:pic>
        <p:nvPicPr>
          <p:cNvPr id="9" name="Picture 8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40097267-9BB9-1FBF-4558-A45667750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" t="902" r="186" b="30861"/>
          <a:stretch/>
        </p:blipFill>
        <p:spPr>
          <a:xfrm>
            <a:off x="5854651" y="0"/>
            <a:ext cx="6337349" cy="6177777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48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8985CD-F603-2562-6CB4-7A322680DCD3}"/>
              </a:ext>
            </a:extLst>
          </p:cNvPr>
          <p:cNvSpPr txBox="1"/>
          <p:nvPr/>
        </p:nvSpPr>
        <p:spPr>
          <a:xfrm>
            <a:off x="1070232" y="1811594"/>
            <a:ext cx="151195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@IAHR</a:t>
            </a:r>
            <a:br>
              <a:rPr lang="en-AU" sz="3600" b="0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dirty="0"/>
          </a:p>
        </p:txBody>
      </p:sp>
      <p:pic>
        <p:nvPicPr>
          <p:cNvPr id="13" name="Picture 12" descr="A picture containing bird&#10;&#10;Description automatically generated">
            <a:extLst>
              <a:ext uri="{FF2B5EF4-FFF2-40B4-BE49-F238E27FC236}">
                <a16:creationId xmlns:a16="http://schemas.microsoft.com/office/drawing/2014/main" id="{33169448-FD3F-25D5-A8E3-FBD814815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8447" y="1839011"/>
            <a:ext cx="505229" cy="505229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5BA4802-5CE3-0026-AEE3-9D33C68DD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46" y="2611813"/>
            <a:ext cx="505230" cy="50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EB63E7-0E92-0DC9-319C-EED67D37F31E}"/>
              </a:ext>
            </a:extLst>
          </p:cNvPr>
          <p:cNvSpPr txBox="1"/>
          <p:nvPr/>
        </p:nvSpPr>
        <p:spPr>
          <a:xfrm>
            <a:off x="1179289" y="2584396"/>
            <a:ext cx="233269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@iahr_</a:t>
            </a:r>
            <a:r>
              <a:rPr lang="en-US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br>
              <a:rPr lang="en-AU" sz="3600" b="0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6F30C5-F28A-343A-2592-531EEFD7F9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98448" y="3429000"/>
            <a:ext cx="505228" cy="5052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34C737A-DEA5-8497-CD71-C447968D20E8}"/>
              </a:ext>
            </a:extLst>
          </p:cNvPr>
          <p:cNvSpPr txBox="1"/>
          <p:nvPr/>
        </p:nvSpPr>
        <p:spPr>
          <a:xfrm>
            <a:off x="1179289" y="3384615"/>
            <a:ext cx="249728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@IAHR.</a:t>
            </a:r>
            <a:r>
              <a:rPr lang="en-US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br>
              <a:rPr lang="en-AU" sz="3600" b="0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dirty="0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CD5EBE6C-F04A-1D5C-39B1-724E38CCF5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961554" y="1752105"/>
            <a:ext cx="566600" cy="566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0BC78ED-0D79-F333-EDE4-A993D1A719CD}"/>
              </a:ext>
            </a:extLst>
          </p:cNvPr>
          <p:cNvSpPr txBox="1"/>
          <p:nvPr/>
        </p:nvSpPr>
        <p:spPr>
          <a:xfrm>
            <a:off x="5801622" y="1811594"/>
            <a:ext cx="302198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IAHR Secretariat</a:t>
            </a:r>
            <a:br>
              <a:rPr lang="en-AU" sz="3600" b="0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dirty="0"/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DEFA9C28-6AD3-AB7D-ADA8-EC26C12095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943361" y="2536058"/>
            <a:ext cx="584793" cy="5686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C7CB88C-85EA-1142-1753-0D7259FF5A38}"/>
              </a:ext>
            </a:extLst>
          </p:cNvPr>
          <p:cNvSpPr txBox="1"/>
          <p:nvPr/>
        </p:nvSpPr>
        <p:spPr>
          <a:xfrm>
            <a:off x="5801621" y="2552752"/>
            <a:ext cx="208044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iahrbeijing</a:t>
            </a:r>
            <a:br>
              <a:rPr lang="en-AU" sz="3600" b="0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dirty="0"/>
          </a:p>
        </p:txBody>
      </p:sp>
      <p:pic>
        <p:nvPicPr>
          <p:cNvPr id="24" name="Picture 23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85904EC1-B357-6A09-95AB-E729886C17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961554" y="3384615"/>
            <a:ext cx="566600" cy="566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23AE41F-8D2C-28A6-D763-2F76C1DB2484}"/>
              </a:ext>
            </a:extLst>
          </p:cNvPr>
          <p:cNvSpPr txBox="1"/>
          <p:nvPr/>
        </p:nvSpPr>
        <p:spPr>
          <a:xfrm>
            <a:off x="5772911" y="3429000"/>
            <a:ext cx="5295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Association for</a:t>
            </a:r>
            <a:b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Hydro-Environment</a:t>
            </a:r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Engineering and Research (IAHR)</a:t>
            </a:r>
            <a:br>
              <a:rPr lang="en-AU" sz="3600" b="0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3201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8F2EE0-8CFF-96C6-03B3-9491F6C0CB60}"/>
              </a:ext>
            </a:extLst>
          </p:cNvPr>
          <p:cNvSpPr txBox="1"/>
          <p:nvPr/>
        </p:nvSpPr>
        <p:spPr>
          <a:xfrm>
            <a:off x="447324" y="1890169"/>
            <a:ext cx="110888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AU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welcoming new individual and institute members and offering unmissable </a:t>
            </a:r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r>
              <a:rPr lang="en-AU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collaborate</a:t>
            </a:r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engage.</a:t>
            </a:r>
          </a:p>
          <a:p>
            <a:endParaRPr lang="en-AU" sz="4000" b="1" dirty="0">
              <a:solidFill>
                <a:srgbClr val="00A4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4000" b="1" i="0" u="none" strike="noStrike" baseline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US TODAY!</a:t>
            </a:r>
            <a:br>
              <a:rPr lang="en-AU" sz="3600" b="0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774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836162" y="-162467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r>
              <a:rPr lang="en-US" sz="24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4235</a:t>
            </a:r>
            <a:r>
              <a:rPr lang="en-US" sz="24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Individual members</a:t>
            </a:r>
            <a:endParaRPr lang="en-US" sz="2400" b="1" i="0" dirty="0">
              <a:solidFill>
                <a:srgbClr val="0072B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fontAlgn="base">
              <a:buNone/>
            </a:pPr>
            <a:r>
              <a:rPr lang="en-US" sz="24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</a:t>
            </a:r>
            <a:r>
              <a:rPr lang="en-US" sz="24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Institute members</a:t>
            </a:r>
          </a:p>
          <a:p>
            <a:pPr marL="0" indent="0" algn="l" fontAlgn="base">
              <a:buNone/>
            </a:pPr>
            <a:r>
              <a:rPr lang="en-US" sz="2400" b="1" i="0" dirty="0">
                <a:solidFill>
                  <a:srgbClr val="00A4C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en-US" sz="24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Young professionals networks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87E0070-E491-8861-DEE9-E387E17A7D74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IAHR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B15C6D-9B18-654C-771D-8260CFBEBF50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EADC956-3506-4745-AB15-1D2B4A78EF11}"/>
              </a:ext>
            </a:extLst>
          </p:cNvPr>
          <p:cNvSpPr txBox="1"/>
          <p:nvPr/>
        </p:nvSpPr>
        <p:spPr>
          <a:xfrm>
            <a:off x="4836162" y="1563157"/>
            <a:ext cx="69562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fontAlgn="base">
              <a:buNone/>
            </a:pPr>
            <a:r>
              <a:rPr lang="en-US" sz="24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en-US" sz="24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Council members</a:t>
            </a:r>
            <a:endParaRPr lang="en-US" sz="2400" b="1" i="0" dirty="0">
              <a:solidFill>
                <a:srgbClr val="0072B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fontAlgn="base">
              <a:buNone/>
            </a:pPr>
            <a:r>
              <a:rPr lang="en-US" sz="24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24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Technical committees &amp; working groups</a:t>
            </a:r>
          </a:p>
        </p:txBody>
      </p:sp>
      <p:pic>
        <p:nvPicPr>
          <p:cNvPr id="3" name="Picture 2" descr="A group of people standing on a stage&#10;&#10;Description automatically generated with low confidence">
            <a:extLst>
              <a:ext uri="{FF2B5EF4-FFF2-40B4-BE49-F238E27FC236}">
                <a16:creationId xmlns:a16="http://schemas.microsoft.com/office/drawing/2014/main" id="{1C901150-BFA2-E3AE-FC92-FDA0D2FC1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7" b="19168"/>
          <a:stretch/>
        </p:blipFill>
        <p:spPr>
          <a:xfrm>
            <a:off x="0" y="2688236"/>
            <a:ext cx="12192000" cy="415702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24819"/>
            <a:ext cx="12192000" cy="142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3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CE5D8FF-8158-CE38-5542-58408E06B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7418" cy="7308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6AB830-D470-1D09-8239-1B235CFF74FC}"/>
              </a:ext>
            </a:extLst>
          </p:cNvPr>
          <p:cNvCxnSpPr/>
          <p:nvPr/>
        </p:nvCxnSpPr>
        <p:spPr>
          <a:xfrm>
            <a:off x="1093759" y="1450372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3EAE242-8D91-78A0-0A8F-18EC853472E8}"/>
              </a:ext>
            </a:extLst>
          </p:cNvPr>
          <p:cNvSpPr/>
          <p:nvPr/>
        </p:nvSpPr>
        <p:spPr>
          <a:xfrm>
            <a:off x="240145" y="0"/>
            <a:ext cx="5301673" cy="351905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24819"/>
            <a:ext cx="12192000" cy="1420442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s-ES" sz="4800" b="1" dirty="0">
                <a:solidFill>
                  <a:srgbClr val="0079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FD179429-BC3F-4954-0EE1-F2EC8D997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46" y="1611695"/>
            <a:ext cx="11065778" cy="1584754"/>
          </a:xfrm>
        </p:spPr>
        <p:txBody>
          <a:bodyPr>
            <a:normAutofit fontScale="77500" lnSpcReduction="20000"/>
          </a:bodyPr>
          <a:lstStyle/>
          <a:p>
            <a:pPr marL="0" indent="0" algn="l" fontAlgn="base">
              <a:buNone/>
            </a:pPr>
            <a:r>
              <a:rPr lang="en-US" sz="46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 </a:t>
            </a:r>
            <a:r>
              <a:rPr lang="en-US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endParaRPr lang="en-US" sz="4600" b="1" dirty="0">
              <a:solidFill>
                <a:srgbClr val="00A4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fontAlgn="base">
              <a:buNone/>
            </a:pPr>
            <a:r>
              <a:rPr lang="en-US" sz="46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Divisions</a:t>
            </a:r>
          </a:p>
          <a:p>
            <a:pPr marL="0" indent="0" algn="l" fontAlgn="base">
              <a:buNone/>
            </a:pPr>
            <a:endParaRPr lang="en-US" sz="1300" b="1" i="0" dirty="0">
              <a:solidFill>
                <a:srgbClr val="0072B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fontAlgn="base">
              <a:buNone/>
            </a:pPr>
            <a:br>
              <a:rPr lang="en-US" sz="1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sz="13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6E371FCB-DD4F-416B-B26F-29B52C625261}"/>
              </a:ext>
            </a:extLst>
          </p:cNvPr>
          <p:cNvSpPr txBox="1">
            <a:spLocks/>
          </p:cNvSpPr>
          <p:nvPr/>
        </p:nvSpPr>
        <p:spPr>
          <a:xfrm>
            <a:off x="5726545" y="3936299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Africa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D3A7451C-625E-0147-207F-4F943B7856E0}"/>
              </a:ext>
            </a:extLst>
          </p:cNvPr>
          <p:cNvSpPr txBox="1">
            <a:spLocks/>
          </p:cNvSpPr>
          <p:nvPr/>
        </p:nvSpPr>
        <p:spPr>
          <a:xfrm>
            <a:off x="8515988" y="3462585"/>
            <a:ext cx="2157285" cy="601797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24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7ACEC565-8CFC-24E3-43F7-D911D43D33C6}"/>
              </a:ext>
            </a:extLst>
          </p:cNvPr>
          <p:cNvSpPr txBox="1">
            <a:spLocks/>
          </p:cNvSpPr>
          <p:nvPr/>
        </p:nvSpPr>
        <p:spPr>
          <a:xfrm>
            <a:off x="5541818" y="2203329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24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C0D81050-3286-28B2-0E7F-308BF4756886}"/>
              </a:ext>
            </a:extLst>
          </p:cNvPr>
          <p:cNvSpPr txBox="1">
            <a:spLocks/>
          </p:cNvSpPr>
          <p:nvPr/>
        </p:nvSpPr>
        <p:spPr>
          <a:xfrm>
            <a:off x="2750609" y="4383338"/>
            <a:ext cx="11065778" cy="72382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Latin</a:t>
            </a:r>
            <a:b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84106D-6985-7A4A-7A41-7849C8BEF386}"/>
              </a:ext>
            </a:extLst>
          </p:cNvPr>
          <p:cNvSpPr txBox="1"/>
          <p:nvPr/>
        </p:nvSpPr>
        <p:spPr>
          <a:xfrm>
            <a:off x="8615933" y="3557250"/>
            <a:ext cx="2157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9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Asia-Pacific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39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24819"/>
            <a:ext cx="12192000" cy="1420442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AB2C5870-D767-D391-83F9-B0ED59617602}"/>
              </a:ext>
            </a:extLst>
          </p:cNvPr>
          <p:cNvSpPr txBox="1">
            <a:spLocks/>
          </p:cNvSpPr>
          <p:nvPr/>
        </p:nvSpPr>
        <p:spPr>
          <a:xfrm>
            <a:off x="498446" y="1514221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adaptation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BE56292C-6BD5-7AC0-0FBC-E1B8A9D6E66A}"/>
              </a:ext>
            </a:extLst>
          </p:cNvPr>
          <p:cNvSpPr txBox="1">
            <a:spLocks/>
          </p:cNvSpPr>
          <p:nvPr/>
        </p:nvSpPr>
        <p:spPr>
          <a:xfrm>
            <a:off x="498446" y="1815120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&amp; maritime hydraulics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05F27780-EC63-3DC2-C0E5-D7F7EBAAD2E0}"/>
              </a:ext>
            </a:extLst>
          </p:cNvPr>
          <p:cNvSpPr txBox="1">
            <a:spLocks/>
          </p:cNvSpPr>
          <p:nvPr/>
        </p:nvSpPr>
        <p:spPr>
          <a:xfrm>
            <a:off x="498446" y="2116019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Drones in hydraulics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261EF51C-8719-8209-69B8-303B28E5DCA6}"/>
              </a:ext>
            </a:extLst>
          </p:cNvPr>
          <p:cNvSpPr txBox="1">
            <a:spLocks/>
          </p:cNvSpPr>
          <p:nvPr/>
        </p:nvSpPr>
        <p:spPr>
          <a:xfrm>
            <a:off x="498446" y="2416917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Ecohydraulics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9884C89D-9F80-E632-7287-72DB360A95EA}"/>
              </a:ext>
            </a:extLst>
          </p:cNvPr>
          <p:cNvSpPr txBox="1">
            <a:spLocks/>
          </p:cNvSpPr>
          <p:nvPr/>
        </p:nvSpPr>
        <p:spPr>
          <a:xfrm>
            <a:off x="498446" y="2724107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&amp; professional development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E6B2DE12-C5AD-149D-974C-7CD92880C373}"/>
              </a:ext>
            </a:extLst>
          </p:cNvPr>
          <p:cNvSpPr txBox="1">
            <a:spLocks/>
          </p:cNvSpPr>
          <p:nvPr/>
        </p:nvSpPr>
        <p:spPr>
          <a:xfrm>
            <a:off x="498446" y="3045354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methods &amp; instrumentation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19BB6426-5ECF-DAD3-31F7-0F04DC8710CE}"/>
              </a:ext>
            </a:extLst>
          </p:cNvPr>
          <p:cNvSpPr txBox="1">
            <a:spLocks/>
          </p:cNvSpPr>
          <p:nvPr/>
        </p:nvSpPr>
        <p:spPr>
          <a:xfrm>
            <a:off x="498446" y="3372892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management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02BADFBB-E7E4-7468-BC93-264C4938A2B8}"/>
              </a:ext>
            </a:extLst>
          </p:cNvPr>
          <p:cNvSpPr txBox="1">
            <a:spLocks/>
          </p:cNvSpPr>
          <p:nvPr/>
        </p:nvSpPr>
        <p:spPr>
          <a:xfrm>
            <a:off x="498446" y="3673790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 mechanics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Marcador de contenido 2">
            <a:extLst>
              <a:ext uri="{FF2B5EF4-FFF2-40B4-BE49-F238E27FC236}">
                <a16:creationId xmlns:a16="http://schemas.microsoft.com/office/drawing/2014/main" id="{14213F10-7F2D-BF61-3BB4-0DDD258113A1}"/>
              </a:ext>
            </a:extLst>
          </p:cNvPr>
          <p:cNvSpPr txBox="1">
            <a:spLocks/>
          </p:cNvSpPr>
          <p:nvPr/>
        </p:nvSpPr>
        <p:spPr>
          <a:xfrm>
            <a:off x="498446" y="4303798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water security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F5A157F5-AE5A-D9BB-6BA7-AEC90EEA589C}"/>
              </a:ext>
            </a:extLst>
          </p:cNvPr>
          <p:cNvSpPr txBox="1">
            <a:spLocks/>
          </p:cNvSpPr>
          <p:nvPr/>
        </p:nvSpPr>
        <p:spPr>
          <a:xfrm>
            <a:off x="498446" y="4627082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hydraulics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8CE74521-CEB7-2179-17F4-046F42F87038}"/>
              </a:ext>
            </a:extLst>
          </p:cNvPr>
          <p:cNvSpPr txBox="1">
            <a:spLocks/>
          </p:cNvSpPr>
          <p:nvPr/>
        </p:nvSpPr>
        <p:spPr>
          <a:xfrm>
            <a:off x="498446" y="4929337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Hydraulic machinery &amp; systems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Marcador de contenido 2">
            <a:extLst>
              <a:ext uri="{FF2B5EF4-FFF2-40B4-BE49-F238E27FC236}">
                <a16:creationId xmlns:a16="http://schemas.microsoft.com/office/drawing/2014/main" id="{DA7EEAE4-238B-7090-CAC0-AA0196F49507}"/>
              </a:ext>
            </a:extLst>
          </p:cNvPr>
          <p:cNvSpPr txBox="1">
            <a:spLocks/>
          </p:cNvSpPr>
          <p:nvPr/>
        </p:nvSpPr>
        <p:spPr>
          <a:xfrm>
            <a:off x="6746603" y="1453522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Hydroinformatics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id="{4E0EF42A-80E0-CF8A-7C46-4293DE15E724}"/>
              </a:ext>
            </a:extLst>
          </p:cNvPr>
          <p:cNvSpPr txBox="1">
            <a:spLocks/>
          </p:cNvSpPr>
          <p:nvPr/>
        </p:nvSpPr>
        <p:spPr>
          <a:xfrm>
            <a:off x="6746603" y="1743831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Hydrometry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Marcador de contenido 2">
            <a:extLst>
              <a:ext uri="{FF2B5EF4-FFF2-40B4-BE49-F238E27FC236}">
                <a16:creationId xmlns:a16="http://schemas.microsoft.com/office/drawing/2014/main" id="{B0A55275-48F8-C245-A0DA-84614CCDA67A}"/>
              </a:ext>
            </a:extLst>
          </p:cNvPr>
          <p:cNvSpPr txBox="1">
            <a:spLocks/>
          </p:cNvSpPr>
          <p:nvPr/>
        </p:nvSpPr>
        <p:spPr>
          <a:xfrm>
            <a:off x="498446" y="3992045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Fluvial hydraulics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Marcador de contenido 2">
            <a:extLst>
              <a:ext uri="{FF2B5EF4-FFF2-40B4-BE49-F238E27FC236}">
                <a16:creationId xmlns:a16="http://schemas.microsoft.com/office/drawing/2014/main" id="{3C0667A6-7537-36D6-51B3-8744FFBF0D60}"/>
              </a:ext>
            </a:extLst>
          </p:cNvPr>
          <p:cNvSpPr txBox="1">
            <a:spLocks/>
          </p:cNvSpPr>
          <p:nvPr/>
        </p:nvSpPr>
        <p:spPr>
          <a:xfrm>
            <a:off x="6756876" y="2056105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research &amp; engineering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Marcador de contenido 2">
            <a:extLst>
              <a:ext uri="{FF2B5EF4-FFF2-40B4-BE49-F238E27FC236}">
                <a16:creationId xmlns:a16="http://schemas.microsoft.com/office/drawing/2014/main" id="{76CA0A44-51C8-02F1-AD1C-4C01D5524358}"/>
              </a:ext>
            </a:extLst>
          </p:cNvPr>
          <p:cNvSpPr txBox="1">
            <a:spLocks/>
          </p:cNvSpPr>
          <p:nvPr/>
        </p:nvSpPr>
        <p:spPr>
          <a:xfrm>
            <a:off x="6767149" y="2352423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flows &amp; energy exchange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Marcador de contenido 2">
            <a:extLst>
              <a:ext uri="{FF2B5EF4-FFF2-40B4-BE49-F238E27FC236}">
                <a16:creationId xmlns:a16="http://schemas.microsoft.com/office/drawing/2014/main" id="{017FFB25-A820-3828-4B8F-FCC6292FC686}"/>
              </a:ext>
            </a:extLst>
          </p:cNvPr>
          <p:cNvSpPr txBox="1">
            <a:spLocks/>
          </p:cNvSpPr>
          <p:nvPr/>
        </p:nvSpPr>
        <p:spPr>
          <a:xfrm>
            <a:off x="6777422" y="2641612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 outfall systems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Marcador de contenido 2">
            <a:extLst>
              <a:ext uri="{FF2B5EF4-FFF2-40B4-BE49-F238E27FC236}">
                <a16:creationId xmlns:a16="http://schemas.microsoft.com/office/drawing/2014/main" id="{AC728BC0-F119-EC91-6839-8AC9C3E1A491}"/>
              </a:ext>
            </a:extLst>
          </p:cNvPr>
          <p:cNvSpPr txBox="1">
            <a:spLocks/>
          </p:cNvSpPr>
          <p:nvPr/>
        </p:nvSpPr>
        <p:spPr>
          <a:xfrm>
            <a:off x="6787695" y="2935760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based solutions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Marcador de contenido 2">
            <a:extLst>
              <a:ext uri="{FF2B5EF4-FFF2-40B4-BE49-F238E27FC236}">
                <a16:creationId xmlns:a16="http://schemas.microsoft.com/office/drawing/2014/main" id="{DB775561-3039-89F7-FBE5-E1FA12089085}"/>
              </a:ext>
            </a:extLst>
          </p:cNvPr>
          <p:cNvSpPr txBox="1">
            <a:spLocks/>
          </p:cNvSpPr>
          <p:nvPr/>
        </p:nvSpPr>
        <p:spPr>
          <a:xfrm>
            <a:off x="6797968" y="3238898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spill modelling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Marcador de contenido 2">
            <a:extLst>
              <a:ext uri="{FF2B5EF4-FFF2-40B4-BE49-F238E27FC236}">
                <a16:creationId xmlns:a16="http://schemas.microsoft.com/office/drawing/2014/main" id="{D167CA9F-AEEB-1353-1495-295D66889057}"/>
              </a:ext>
            </a:extLst>
          </p:cNvPr>
          <p:cNvSpPr txBox="1">
            <a:spLocks/>
          </p:cNvSpPr>
          <p:nvPr/>
        </p:nvSpPr>
        <p:spPr>
          <a:xfrm>
            <a:off x="6797968" y="3556201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Reservoir sedimentation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Marcador de contenido 2">
            <a:extLst>
              <a:ext uri="{FF2B5EF4-FFF2-40B4-BE49-F238E27FC236}">
                <a16:creationId xmlns:a16="http://schemas.microsoft.com/office/drawing/2014/main" id="{158AC7EC-E8B9-53E6-FC81-CED0F2B5E44E}"/>
              </a:ext>
            </a:extLst>
          </p:cNvPr>
          <p:cNvSpPr txBox="1">
            <a:spLocks/>
          </p:cNvSpPr>
          <p:nvPr/>
        </p:nvSpPr>
        <p:spPr>
          <a:xfrm>
            <a:off x="6797968" y="3853463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Development Goals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Marcador de contenido 2">
            <a:extLst>
              <a:ext uri="{FF2B5EF4-FFF2-40B4-BE49-F238E27FC236}">
                <a16:creationId xmlns:a16="http://schemas.microsoft.com/office/drawing/2014/main" id="{3048FA9E-F244-E378-DA3B-B713D07A8428}"/>
              </a:ext>
            </a:extLst>
          </p:cNvPr>
          <p:cNvSpPr txBox="1">
            <a:spLocks/>
          </p:cNvSpPr>
          <p:nvPr/>
        </p:nvSpPr>
        <p:spPr>
          <a:xfrm>
            <a:off x="6797968" y="4169782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Transient flows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Marcador de contenido 2">
            <a:extLst>
              <a:ext uri="{FF2B5EF4-FFF2-40B4-BE49-F238E27FC236}">
                <a16:creationId xmlns:a16="http://schemas.microsoft.com/office/drawing/2014/main" id="{E4A9797C-9579-8D00-5D0E-994C54179875}"/>
              </a:ext>
            </a:extLst>
          </p:cNvPr>
          <p:cNvSpPr txBox="1">
            <a:spLocks/>
          </p:cNvSpPr>
          <p:nvPr/>
        </p:nvSpPr>
        <p:spPr>
          <a:xfrm>
            <a:off x="6797968" y="4475301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drainage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Marcador de contenido 2">
            <a:extLst>
              <a:ext uri="{FF2B5EF4-FFF2-40B4-BE49-F238E27FC236}">
                <a16:creationId xmlns:a16="http://schemas.microsoft.com/office/drawing/2014/main" id="{67C6B03B-5402-35E8-A282-5319983344ED}"/>
              </a:ext>
            </a:extLst>
          </p:cNvPr>
          <p:cNvSpPr txBox="1">
            <a:spLocks/>
          </p:cNvSpPr>
          <p:nvPr/>
        </p:nvSpPr>
        <p:spPr>
          <a:xfrm>
            <a:off x="6797968" y="4810115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resources management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Marcador de contenido 2">
            <a:extLst>
              <a:ext uri="{FF2B5EF4-FFF2-40B4-BE49-F238E27FC236}">
                <a16:creationId xmlns:a16="http://schemas.microsoft.com/office/drawing/2014/main" id="{73011753-0E14-0C26-4E8C-8C96CBD463CD}"/>
              </a:ext>
            </a:extLst>
          </p:cNvPr>
          <p:cNvSpPr txBox="1">
            <a:spLocks/>
          </p:cNvSpPr>
          <p:nvPr/>
        </p:nvSpPr>
        <p:spPr>
          <a:xfrm>
            <a:off x="6797968" y="5114793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system operations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37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 descr="A large group of people in a street&#10;&#10;Description automatically generated with low confidence">
            <a:extLst>
              <a:ext uri="{FF2B5EF4-FFF2-40B4-BE49-F238E27FC236}">
                <a16:creationId xmlns:a16="http://schemas.microsoft.com/office/drawing/2014/main" id="{4AC4A5C0-FC73-F7B1-CE7C-99FD540A3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45"/>
          <a:stretch/>
        </p:blipFill>
        <p:spPr>
          <a:xfrm>
            <a:off x="0" y="3031740"/>
            <a:ext cx="12192000" cy="3147373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24819"/>
            <a:ext cx="12192000" cy="1420442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B53C479-8BF1-40A4-3896-AF972169120A}"/>
              </a:ext>
            </a:extLst>
          </p:cNvPr>
          <p:cNvSpPr/>
          <p:nvPr/>
        </p:nvSpPr>
        <p:spPr>
          <a:xfrm>
            <a:off x="345646" y="-293470"/>
            <a:ext cx="5855855" cy="29997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 err="1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enduring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arcador de contenido 2">
            <a:extLst>
              <a:ext uri="{FF2B5EF4-FFF2-40B4-BE49-F238E27FC236}">
                <a16:creationId xmlns:a16="http://schemas.microsoft.com/office/drawing/2014/main" id="{31670B2D-8873-4B37-40BE-91AF7D00C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46" y="1611695"/>
            <a:ext cx="11065778" cy="1584754"/>
          </a:xfrm>
        </p:spPr>
        <p:txBody>
          <a:bodyPr>
            <a:normAutofit/>
          </a:bodyPr>
          <a:lstStyle/>
          <a:p>
            <a:pPr marL="0" indent="0" algn="l" fontAlgn="base">
              <a:buNone/>
            </a:pPr>
            <a:r>
              <a:rPr lang="en-US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in </a:t>
            </a:r>
            <a:r>
              <a:rPr lang="en-US" sz="46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1935</a:t>
            </a:r>
          </a:p>
          <a:p>
            <a:pPr marL="0" indent="0" algn="l" fontAlgn="base">
              <a:buNone/>
            </a:pPr>
            <a:endParaRPr lang="en-US" sz="1300" b="1" i="0" dirty="0">
              <a:solidFill>
                <a:srgbClr val="0072B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fontAlgn="base">
              <a:buNone/>
            </a:pPr>
            <a:br>
              <a:rPr lang="en-US" sz="1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sz="13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77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24819"/>
            <a:ext cx="12192000" cy="1420442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expertly guided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AF1E736B-9CF8-3A71-F044-15083761C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2265" y="3686460"/>
            <a:ext cx="2042810" cy="1584754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en-US" sz="14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</a:t>
            </a:r>
            <a:r>
              <a:rPr lang="en-AU" sz="1400" b="1" i="0" dirty="0">
                <a:solidFill>
                  <a:srgbClr val="0086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Dr. </a:t>
            </a:r>
            <a:r>
              <a:rPr lang="en-AU" sz="1400" b="1" i="0" dirty="0" err="1">
                <a:solidFill>
                  <a:srgbClr val="0086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Hyoseop</a:t>
            </a:r>
            <a:r>
              <a:rPr lang="en-AU" sz="1400" b="1" i="0" dirty="0">
                <a:solidFill>
                  <a:srgbClr val="0086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AU" sz="1400" b="1" i="0" dirty="0">
                <a:solidFill>
                  <a:srgbClr val="0086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400" b="1" i="0" dirty="0">
                <a:solidFill>
                  <a:srgbClr val="0086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Woo</a:t>
            </a:r>
            <a:br>
              <a:rPr lang="en-AU" sz="1400" b="1" i="0" dirty="0">
                <a:solidFill>
                  <a:srgbClr val="0086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400" b="1" i="0" dirty="0">
                <a:solidFill>
                  <a:srgbClr val="00A4C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Vice-President</a:t>
            </a:r>
            <a:endParaRPr lang="en-US" sz="1400" b="1" dirty="0">
              <a:solidFill>
                <a:srgbClr val="00A4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fontAlgn="base">
              <a:buNone/>
            </a:pPr>
            <a:endParaRPr lang="en-US" sz="1300" b="1" i="0" dirty="0">
              <a:solidFill>
                <a:srgbClr val="0072B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fontAlgn="base">
              <a:buNone/>
            </a:pPr>
            <a:br>
              <a:rPr lang="en-US" sz="1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sz="13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A421C999-33A0-26AE-5E0D-CAB416C3E2E2}"/>
              </a:ext>
            </a:extLst>
          </p:cNvPr>
          <p:cNvSpPr txBox="1">
            <a:spLocks/>
          </p:cNvSpPr>
          <p:nvPr/>
        </p:nvSpPr>
        <p:spPr>
          <a:xfrm>
            <a:off x="567584" y="3686460"/>
            <a:ext cx="2244754" cy="1584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Joseph </a:t>
            </a:r>
            <a:br>
              <a:rPr lang="en-US" sz="14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Hun-Wei Lee</a:t>
            </a:r>
            <a:br>
              <a:rPr lang="en-US" sz="14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3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FD1AB884-56DF-2EDC-23A7-2A315509B9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9" r="17230"/>
          <a:stretch/>
        </p:blipFill>
        <p:spPr>
          <a:xfrm>
            <a:off x="4784475" y="1736773"/>
            <a:ext cx="1607090" cy="1862705"/>
          </a:xfrm>
          <a:prstGeom prst="rect">
            <a:avLst/>
          </a:prstGeom>
        </p:spPr>
      </p:pic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921C9B25-BCD3-2039-66B1-2E6741E2A3A2}"/>
              </a:ext>
            </a:extLst>
          </p:cNvPr>
          <p:cNvSpPr txBox="1">
            <a:spLocks/>
          </p:cNvSpPr>
          <p:nvPr/>
        </p:nvSpPr>
        <p:spPr>
          <a:xfrm>
            <a:off x="2471908" y="3722383"/>
            <a:ext cx="2244754" cy="1584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Robert </a:t>
            </a:r>
            <a:br>
              <a:rPr lang="en-US" sz="14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 err="1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Ettema</a:t>
            </a:r>
            <a:br>
              <a:rPr lang="en-US" sz="14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Vice-President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3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09793DD-1739-E6D8-9E7D-352CDD57A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10" y="1736772"/>
            <a:ext cx="1397521" cy="1862705"/>
          </a:xfrm>
          <a:prstGeom prst="rect">
            <a:avLst/>
          </a:prstGeom>
        </p:spPr>
      </p:pic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48F7A8DA-4648-69ED-7B8D-527FAF5753F8}"/>
              </a:ext>
            </a:extLst>
          </p:cNvPr>
          <p:cNvSpPr txBox="1">
            <a:spLocks/>
          </p:cNvSpPr>
          <p:nvPr/>
        </p:nvSpPr>
        <p:spPr>
          <a:xfrm>
            <a:off x="4441601" y="3703104"/>
            <a:ext cx="2244754" cy="87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15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</a:t>
            </a:r>
            <a:r>
              <a:rPr lang="en-AU" sz="1500" b="1" dirty="0">
                <a:solidFill>
                  <a:srgbClr val="0086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Amparo </a:t>
            </a:r>
            <a:br>
              <a:rPr lang="en-AU" sz="1500" b="1" dirty="0">
                <a:solidFill>
                  <a:srgbClr val="0086C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500" b="1" dirty="0">
                <a:solidFill>
                  <a:srgbClr val="0086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López Jiménez</a:t>
            </a:r>
            <a:br>
              <a:rPr lang="en-AU" sz="1500" b="1" dirty="0">
                <a:solidFill>
                  <a:srgbClr val="0086C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5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Vice-President</a:t>
            </a:r>
            <a:endParaRPr lang="en-US" sz="1500" b="1" dirty="0">
              <a:solidFill>
                <a:srgbClr val="00A4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3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4A7028D7-F373-20D9-A5A5-77FDF7DD1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226" y="1678794"/>
            <a:ext cx="1607090" cy="1901302"/>
          </a:xfrm>
          <a:prstGeom prst="rect">
            <a:avLst/>
          </a:prstGeom>
        </p:spPr>
      </p:pic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B673F5B8-25B1-8843-4069-5882BF452317}"/>
              </a:ext>
            </a:extLst>
          </p:cNvPr>
          <p:cNvSpPr txBox="1">
            <a:spLocks/>
          </p:cNvSpPr>
          <p:nvPr/>
        </p:nvSpPr>
        <p:spPr>
          <a:xfrm>
            <a:off x="8531366" y="3703104"/>
            <a:ext cx="2042810" cy="15847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AU" sz="15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Dominique</a:t>
            </a:r>
            <a:br>
              <a:rPr lang="en-AU" sz="15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5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Brocard</a:t>
            </a:r>
            <a:br>
              <a:rPr lang="en-AU" sz="1500" b="1" dirty="0">
                <a:solidFill>
                  <a:srgbClr val="0086C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5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Co-opted Vice-President</a:t>
            </a:r>
            <a:endParaRPr lang="en-US" sz="1500" b="1" dirty="0">
              <a:solidFill>
                <a:srgbClr val="00A4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3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Picture 21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D86B704A-C80F-8A46-6F5C-A6265E95F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84" y="1736773"/>
            <a:ext cx="1456225" cy="1843323"/>
          </a:xfrm>
          <a:prstGeom prst="rect">
            <a:avLst/>
          </a:prstGeom>
        </p:spPr>
      </p:pic>
      <p:pic>
        <p:nvPicPr>
          <p:cNvPr id="23" name="Picture 22" descr="A person wearing a white shirt and tie&#10;&#10;Description automatically generated with low confidence">
            <a:extLst>
              <a:ext uri="{FF2B5EF4-FFF2-40B4-BE49-F238E27FC236}">
                <a16:creationId xmlns:a16="http://schemas.microsoft.com/office/drawing/2014/main" id="{4D9F50D6-A817-31FD-848B-A2983BA807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583" y="1736773"/>
            <a:ext cx="1528018" cy="1843323"/>
          </a:xfrm>
          <a:prstGeom prst="rect">
            <a:avLst/>
          </a:prstGeom>
        </p:spPr>
      </p:pic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0EDE21CD-FC9A-1BDE-E98A-684BAA5C9EE7}"/>
              </a:ext>
            </a:extLst>
          </p:cNvPr>
          <p:cNvSpPr txBox="1">
            <a:spLocks/>
          </p:cNvSpPr>
          <p:nvPr/>
        </p:nvSpPr>
        <p:spPr>
          <a:xfrm>
            <a:off x="858676" y="4968371"/>
            <a:ext cx="11065778" cy="1584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+ 2x Secretaries-General  </a:t>
            </a:r>
            <a:r>
              <a:rPr lang="en-US" sz="24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24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4x Division Chairs  </a:t>
            </a:r>
            <a:r>
              <a:rPr lang="en-US" sz="24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24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1x Executive Director</a:t>
            </a:r>
            <a:endParaRPr lang="en-US" sz="2400" b="1" dirty="0">
              <a:solidFill>
                <a:srgbClr val="00A4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3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71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 err="1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800" b="1" dirty="0" err="1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</a:t>
            </a:r>
            <a:endParaRPr lang="es-ES" sz="4800" b="1" dirty="0">
              <a:solidFill>
                <a:srgbClr val="0078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09F21A2-8DA7-0AB6-05BC-1AAED6DB9A7D}"/>
              </a:ext>
            </a:extLst>
          </p:cNvPr>
          <p:cNvSpPr txBox="1"/>
          <p:nvPr/>
        </p:nvSpPr>
        <p:spPr>
          <a:xfrm>
            <a:off x="447324" y="1653047"/>
            <a:ext cx="108271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work with and support </a:t>
            </a:r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international agenda </a:t>
            </a:r>
            <a:b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matters of global concern.</a:t>
            </a:r>
            <a:endParaRPr lang="en-AU" sz="2800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9791B0E-230D-0479-24C5-D38799CFA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68" y="3070336"/>
            <a:ext cx="3982939" cy="3077443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51A93367-961E-D29C-CA7F-4134721A1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7" y="3269508"/>
            <a:ext cx="2042580" cy="2878271"/>
          </a:xfrm>
          <a:prstGeom prst="rect">
            <a:avLst/>
          </a:prstGeom>
        </p:spPr>
      </p:pic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33D007B-C621-6145-98EA-0E62B6490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04" y="3271128"/>
            <a:ext cx="5528571" cy="3071429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77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BB81EDD-9007-0C66-1CFB-39CEB148F0FF}"/>
              </a:ext>
            </a:extLst>
          </p:cNvPr>
          <p:cNvSpPr/>
          <p:nvPr/>
        </p:nvSpPr>
        <p:spPr>
          <a:xfrm>
            <a:off x="0" y="-372794"/>
            <a:ext cx="12192000" cy="727315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835946" y="1386358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BB672F-F09C-36BD-D430-CBB24645E428}"/>
              </a:ext>
            </a:extLst>
          </p:cNvPr>
          <p:cNvSpPr/>
          <p:nvPr/>
        </p:nvSpPr>
        <p:spPr>
          <a:xfrm>
            <a:off x="272835" y="-372794"/>
            <a:ext cx="7213600" cy="67366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94215231-8697-AA48-1600-27F61165A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111" y="1741062"/>
            <a:ext cx="11065778" cy="5208908"/>
          </a:xfrm>
        </p:spPr>
        <p:txBody>
          <a:bodyPr>
            <a:normAutofit/>
          </a:bodyPr>
          <a:lstStyle/>
          <a:p>
            <a:pPr fontAlgn="base"/>
            <a:r>
              <a:rPr lang="en-US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Hydrolink magazine</a:t>
            </a:r>
          </a:p>
          <a:p>
            <a:pPr fontAlgn="base"/>
            <a:r>
              <a:rPr lang="en-US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Peer-reviewed journals</a:t>
            </a:r>
          </a:p>
          <a:p>
            <a:pPr fontAlgn="base"/>
            <a:r>
              <a:rPr lang="en-US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 proceedings</a:t>
            </a:r>
          </a:p>
          <a:p>
            <a:pPr fontAlgn="base"/>
            <a:r>
              <a:rPr lang="en-US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papers</a:t>
            </a:r>
          </a:p>
          <a:p>
            <a:pPr fontAlgn="base"/>
            <a:r>
              <a:rPr lang="en-US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Books and monographs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thought</a:t>
            </a:r>
            <a:r>
              <a:rPr lang="es-E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leaders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529528"/>
            <a:ext cx="12192000" cy="142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82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action-oriented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2AB6622-1E93-25FA-10FE-9C35CEF57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r="16705"/>
          <a:stretch/>
        </p:blipFill>
        <p:spPr>
          <a:xfrm>
            <a:off x="8599055" y="-269068"/>
            <a:ext cx="4007966" cy="4007966"/>
          </a:xfrm>
          <a:prstGeom prst="flowChartConnector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97A987-D186-58FB-E43D-C67A84DFB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865011" y="2392467"/>
            <a:ext cx="4465533" cy="4465533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13F37A7-6E2A-D97A-2455-42D87FD9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98" y="1898895"/>
            <a:ext cx="11065778" cy="4959105"/>
          </a:xfrm>
        </p:spPr>
        <p:txBody>
          <a:bodyPr>
            <a:normAutofit/>
          </a:bodyPr>
          <a:lstStyle/>
          <a:p>
            <a:pPr fontAlgn="base"/>
            <a:r>
              <a:rPr lang="en-US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IAHR World Congress (~1200 attendees)</a:t>
            </a:r>
          </a:p>
          <a:p>
            <a:pPr fontAlgn="base"/>
            <a:r>
              <a:rPr lang="en-US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Congresses</a:t>
            </a:r>
          </a:p>
          <a:p>
            <a:pPr fontAlgn="base"/>
            <a:r>
              <a:rPr lang="en-US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Symposiums</a:t>
            </a:r>
          </a:p>
          <a:p>
            <a:pPr fontAlgn="base"/>
            <a:r>
              <a:rPr lang="en-US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Forum</a:t>
            </a:r>
          </a:p>
          <a:p>
            <a:pPr fontAlgn="base"/>
            <a:r>
              <a:rPr lang="en-US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Professionals Congress</a:t>
            </a:r>
          </a:p>
          <a:p>
            <a:pPr fontAlgn="base"/>
            <a:r>
              <a:rPr lang="en-US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Webinars and Workshops</a:t>
            </a:r>
            <a:endParaRPr lang="en-US" sz="1300" b="1" i="0" dirty="0">
              <a:solidFill>
                <a:srgbClr val="00A4C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fontAlgn="base">
              <a:buNone/>
            </a:pPr>
            <a:br>
              <a:rPr lang="en-US" sz="1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sz="13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4335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9D4D610B74114C8BEE78BE231CFC0F" ma:contentTypeVersion="18" ma:contentTypeDescription="Create a new document." ma:contentTypeScope="" ma:versionID="13bd95225049ff005182c4fc193ef830">
  <xsd:schema xmlns:xsd="http://www.w3.org/2001/XMLSchema" xmlns:xs="http://www.w3.org/2001/XMLSchema" xmlns:p="http://schemas.microsoft.com/office/2006/metadata/properties" xmlns:ns2="00346d77-25f8-483e-ae25-25882f727c1a" xmlns:ns3="544517dc-655b-43cf-b76b-7fed307c3342" targetNamespace="http://schemas.microsoft.com/office/2006/metadata/properties" ma:root="true" ma:fieldsID="6a9a2cb9ff70db792dc94023fcbe71d0" ns2:_="" ns3:_="">
    <xsd:import namespace="00346d77-25f8-483e-ae25-25882f727c1a"/>
    <xsd:import namespace="544517dc-655b-43cf-b76b-7fed307c334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346d77-25f8-483e-ae25-25882f727c1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ee238e6a-47cf-437f-8262-954aa0447643}" ma:internalName="TaxCatchAll" ma:showField="CatchAllData" ma:web="00346d77-25f8-483e-ae25-25882f727c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4517dc-655b-43cf-b76b-7fed307c33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7b36c597-567c-4d72-a2d6-c34738a561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4517dc-655b-43cf-b76b-7fed307c3342">
      <Terms xmlns="http://schemas.microsoft.com/office/infopath/2007/PartnerControls"/>
    </lcf76f155ced4ddcb4097134ff3c332f>
    <TaxCatchAll xmlns="00346d77-25f8-483e-ae25-25882f727c1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C8ACB5-5AE4-4DDE-BEC1-A597785CBE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346d77-25f8-483e-ae25-25882f727c1a"/>
    <ds:schemaRef ds:uri="544517dc-655b-43cf-b76b-7fed307c33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6579C4-D5B8-4D25-BE21-827780316938}">
  <ds:schemaRefs>
    <ds:schemaRef ds:uri="http://schemas.microsoft.com/office/2006/metadata/properties"/>
    <ds:schemaRef ds:uri="http://schemas.microsoft.com/office/infopath/2007/PartnerControls"/>
    <ds:schemaRef ds:uri="544517dc-655b-43cf-b76b-7fed307c3342"/>
    <ds:schemaRef ds:uri="00346d77-25f8-483e-ae25-25882f727c1a"/>
  </ds:schemaRefs>
</ds:datastoreItem>
</file>

<file path=customXml/itemProps3.xml><?xml version="1.0" encoding="utf-8"?>
<ds:datastoreItem xmlns:ds="http://schemas.openxmlformats.org/officeDocument/2006/customXml" ds:itemID="{24D5DD63-993B-49C1-8810-BB1FC494FE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458</Words>
  <Application>Microsoft Office PowerPoint</Application>
  <PresentationFormat>Widescreen</PresentationFormat>
  <Paragraphs>106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Tema de Office</vt:lpstr>
      <vt:lpstr>TOGETHER we lead and advance hydro-environment  science and engineering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Pilar González Meyaui</dc:creator>
  <cp:lastModifiedBy>Elsa Incio</cp:lastModifiedBy>
  <cp:revision>37</cp:revision>
  <dcterms:created xsi:type="dcterms:W3CDTF">2022-05-12T12:20:36Z</dcterms:created>
  <dcterms:modified xsi:type="dcterms:W3CDTF">2022-06-30T10:35:29Z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0x0101003B9D4D610B74114C8BEE78BE231CFC0F</vt:lpwstr>
  </property>
  <property fmtid="{D5CDD505-2E9C-101B-9397-08002B2CF9AE}" pid="3" name="MediaServiceImageTags">
    <vt:lpwstr/>
  </property>
</Properties>
</file>