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82" r:id="rId19"/>
    <p:sldId id="281" r:id="rId20"/>
    <p:sldId id="284" r:id="rId21"/>
    <p:sldId id="283" r:id="rId22"/>
    <p:sldId id="280" r:id="rId23"/>
    <p:sldId id="278" r:id="rId24"/>
    <p:sldId id="279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E7F10D-2F3F-4B4E-7B3B-19EB95DD9808}" name="Pilar González Meyaui" initials="PGM" userId="S::pilar.gonzalez@iahr.org::765b0fe4-97fb-4f4a-ab4e-0ed70ffcb7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B5"/>
    <a:srgbClr val="0076B2"/>
    <a:srgbClr val="0078B6"/>
    <a:srgbClr val="00A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F7E43-F583-CAD6-A62B-D575F6FCD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EF8A2B-6751-DE50-9244-1625374AE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4A86D1-0F5A-5F5B-2EF7-66464E8FB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93A393-34E3-1DA9-DC55-E87EE242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5DA01F-C2DF-82DD-3376-D87F2D4C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44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8C0CE-8B0B-A4A2-0D11-DEDC8FCE3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0A144D-C048-0E22-7062-D1B9D1B66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1C1B77-1BA3-7323-F422-9A814A0D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DE8D02-C91F-DCA9-195C-5A7818E7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BE651-AEE8-BFB9-3725-C7DAB4E48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25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8A3984-AE3A-BDEA-E87F-BDF4E60D5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765CE2-324A-FABA-7AC9-BDEED1849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37A80F-BF67-B239-D0BB-6EB6C643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8307F1-1DC7-CFC8-E62A-847617B4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16C587-A8B5-0E00-A676-A9FD4057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68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95763-037A-300E-802E-D2041FF3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205B07-7206-8A85-53DA-4A987F9BB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D3046-94BF-1739-71BA-2267EA0A0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1D7C3F-D104-A84A-7730-79061DC0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ED67F0-FA94-FED1-7B0B-EC150D3D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16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719ED-8C84-B491-94A8-4B55D9F2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0284B1-4963-5EFB-5AAB-522756AF3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F90637-20FF-0701-9A26-F7896D50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3C028-63EE-685A-4CCB-7E9270BCD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B56C9E-EDAC-F764-5DF8-5D96C855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19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F12B9-5D89-34E2-A025-1EB62456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539BE0-D5A3-EB4D-3FD7-118AA48C6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68EAE8-3330-2DFD-AC01-697AF377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B545D8-ECFE-F5AD-2E1E-6F27BEA9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6F7FB4-EBAB-347B-0D4F-31C03AF7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C58714-A9B7-7C02-2D97-5ECB65CE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92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6FDCB-8334-11C3-836F-CF0E26E68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E3CDE-BCC7-E1B6-0787-2EF1EFED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56060E-81CA-8154-0B06-96BF58A8C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6803A9-63B6-3CC4-D238-1DFD2850F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40D6CC-6FEC-BA28-D668-DE22D2758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91800E-62B6-373F-693A-887ED630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45C90D4-6690-FA93-907C-3BD3B311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D90D582-E307-CFA9-795C-A4EB2C26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103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6B452-EC6F-19C8-2C94-74CD3B5BE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2084B92-6006-FE4A-8E9A-CB10DDBCF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B6C4B1-D066-B8FF-6FB4-4B738BC3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8ACF40-4342-D0C1-CB75-3486107F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94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DCB051-7BF7-23EF-6ED0-C4274623B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3EE23E9-7B1E-A7DA-EE25-E1E202CD7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9C56FC-8214-3CF6-D4A9-D6ECE143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58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00D7D-02F0-4542-19FE-6F07EEDE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D91842-FCC4-7477-A6A5-5D699ABCF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90B4A4-3CB1-26E6-068D-971B796D7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98A1A0-4B67-4B5F-993A-80ED98A3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351E1F-027A-A9A9-3FED-BEE14A05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DA0C6F-2BF2-F5E7-0032-EF9BF7D9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022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3185E-9CA6-DE1E-9FDB-FC370929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179480-9F6D-A5E3-E708-A93EE5136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5BF0DA-13EE-8BC2-62B6-F9092F987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EC1BE5-0099-85EE-7A75-744EEF503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43BDF-035E-9DBD-E732-E4825892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81841E-F671-5EAB-342A-5554F039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51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C18E5D-71D0-9CAC-05F7-671BB4FC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1C1543-CD31-FF69-1D92-9CBCA4D84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EC86A1-F752-D88C-DF64-37E4034D1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B2DE9-51F5-4826-9FCA-AE9490EABAE0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44C494-1F30-64D0-F3DC-01F3B14AA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F1C36C-81F9-B495-D48E-A51DDB634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375C0-161D-45E1-9865-6053896E98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218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da.wikipedia.org/wiki/Fil:Linkedin_Shiny_Icon.svg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sco.wikipedia.org/wiki/Facebook" TargetMode="External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hyperlink" Target="https://medium.com/@joongwon/wechat-login-android-%EC%97%B0%EB%8F%99-17d5c4f27614" TargetMode="Externa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hyperlink" Target="https://pixabay.com/en/twitter-bird-twitter-button-bird-1366218/" TargetMode="External"/><Relationship Id="rId9" Type="http://schemas.openxmlformats.org/officeDocument/2006/relationships/hyperlink" Target="https://commons.wikimedia.org/wiki/File:Youtube.sv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C8F2DC-2FA9-7E04-A2B2-22C2066A3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576" y="2605586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</a:t>
            </a:r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Societies</a:t>
            </a: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endParaRPr lang="en-A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9A647BE-3109-6C51-28C2-3DA4566D3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876677"/>
            <a:ext cx="4211202" cy="168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3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auditorium, crowd&#10;&#10;Description automatically generated">
            <a:extLst>
              <a:ext uri="{FF2B5EF4-FFF2-40B4-BE49-F238E27FC236}">
                <a16:creationId xmlns:a16="http://schemas.microsoft.com/office/drawing/2014/main" id="{02E5818A-BB48-D3FD-7180-C6003BCC6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r="6928"/>
          <a:stretch/>
        </p:blipFill>
        <p:spPr>
          <a:xfrm>
            <a:off x="0" y="0"/>
            <a:ext cx="12192000" cy="62850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0C9812-9DB2-20D5-8A68-AB45E54FCB86}"/>
              </a:ext>
            </a:extLst>
          </p:cNvPr>
          <p:cNvSpPr/>
          <p:nvPr/>
        </p:nvSpPr>
        <p:spPr>
          <a:xfrm>
            <a:off x="345646" y="-2214408"/>
            <a:ext cx="6738624" cy="84360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13F37A7-6E2A-D97A-2455-42D87FD9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6" y="1886973"/>
            <a:ext cx="11065778" cy="540251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 global voice on behalf </a:t>
            </a: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hydro-environment</a:t>
            </a: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industry </a:t>
            </a:r>
            <a:b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AU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community.</a:t>
            </a:r>
            <a:endParaRPr lang="en-AU" dirty="0"/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37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a certificate&#10;&#10;Description automatically generated with low confidence">
            <a:extLst>
              <a:ext uri="{FF2B5EF4-FFF2-40B4-BE49-F238E27FC236}">
                <a16:creationId xmlns:a16="http://schemas.microsoft.com/office/drawing/2014/main" id="{D86133C7-813D-7EDD-AA97-514BA0581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r="10242"/>
          <a:stretch/>
        </p:blipFill>
        <p:spPr>
          <a:xfrm>
            <a:off x="4838491" y="0"/>
            <a:ext cx="8911560" cy="6175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68A1C2-7E28-1631-2E87-AE4478EE71A3}"/>
              </a:ext>
            </a:extLst>
          </p:cNvPr>
          <p:cNvSpPr/>
          <p:nvPr/>
        </p:nvSpPr>
        <p:spPr>
          <a:xfrm>
            <a:off x="609319" y="0"/>
            <a:ext cx="5098059" cy="6647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13F37A7-6E2A-D97A-2455-42D87FD9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6" y="1886973"/>
            <a:ext cx="11065778" cy="2452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ecognise the careers, </a:t>
            </a:r>
            <a:b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papers, and projects of </a:t>
            </a:r>
            <a:b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individuals</a:t>
            </a:r>
            <a:b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institutions.</a:t>
            </a:r>
            <a:endParaRPr lang="en-AU" sz="2800" dirty="0"/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uplifting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27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BBF92-FF99-24A8-D858-95A792D130AF}"/>
              </a:ext>
            </a:extLst>
          </p:cNvPr>
          <p:cNvSpPr txBox="1"/>
          <p:nvPr/>
        </p:nvSpPr>
        <p:spPr>
          <a:xfrm>
            <a:off x="796339" y="1570678"/>
            <a:ext cx="6406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Young </a:t>
            </a: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en-AU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Networks</a:t>
            </a:r>
            <a:endParaRPr lang="en-AU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80A61-FE23-88FF-A950-2A18301F3396}"/>
              </a:ext>
            </a:extLst>
          </p:cNvPr>
          <p:cNvSpPr txBox="1"/>
          <p:nvPr/>
        </p:nvSpPr>
        <p:spPr>
          <a:xfrm>
            <a:off x="796339" y="2032168"/>
            <a:ext cx="8039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 events for young professionals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198360-8899-47B4-A74D-90C158122927}"/>
              </a:ext>
            </a:extLst>
          </p:cNvPr>
          <p:cNvSpPr txBox="1"/>
          <p:nvPr/>
        </p:nvSpPr>
        <p:spPr>
          <a:xfrm>
            <a:off x="796339" y="2555478"/>
            <a:ext cx="8635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young professionals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15527F-BEEE-616C-B900-6D80F9924C03}"/>
              </a:ext>
            </a:extLst>
          </p:cNvPr>
          <p:cNvSpPr txBox="1"/>
          <p:nvPr/>
        </p:nvSpPr>
        <p:spPr>
          <a:xfrm>
            <a:off x="796339" y="3064409"/>
            <a:ext cx="9595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Peer-to-peer connection within and between regions</a:t>
            </a:r>
            <a:endParaRPr lang="en-AU" sz="2800" dirty="0"/>
          </a:p>
        </p:txBody>
      </p:sp>
      <p:pic>
        <p:nvPicPr>
          <p:cNvPr id="5" name="Picture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CD8035C8-E3E1-95C5-E666-A81C54CD2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8" b="25253"/>
          <a:stretch/>
        </p:blipFill>
        <p:spPr>
          <a:xfrm>
            <a:off x="1" y="3851564"/>
            <a:ext cx="12191999" cy="288669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3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7707078C-D567-9C47-031D-6282B5617F3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ound2DiagRect">
            <a:avLst>
              <a:gd name="adj1" fmla="val 16667"/>
              <a:gd name="adj2" fmla="val 0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083938-0571-15CB-14EC-61519A28132C}"/>
              </a:ext>
            </a:extLst>
          </p:cNvPr>
          <p:cNvSpPr/>
          <p:nvPr/>
        </p:nvSpPr>
        <p:spPr>
          <a:xfrm>
            <a:off x="345646" y="0"/>
            <a:ext cx="6378427" cy="62216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3C7232-FF3A-C4FC-0C05-14320F12CD15}"/>
              </a:ext>
            </a:extLst>
          </p:cNvPr>
          <p:cNvSpPr txBox="1"/>
          <p:nvPr/>
        </p:nvSpPr>
        <p:spPr>
          <a:xfrm>
            <a:off x="498446" y="1604613"/>
            <a:ext cx="60483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support, guide and nurture the</a:t>
            </a:r>
            <a:b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careers of n</a:t>
            </a: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 generations of </a:t>
            </a:r>
            <a:b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hydro-environment professionals </a:t>
            </a:r>
            <a:b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researchers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911728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D2A75-9C43-AC82-3E85-51C61487F3A3}"/>
              </a:ext>
            </a:extLst>
          </p:cNvPr>
          <p:cNvSpPr txBox="1"/>
          <p:nvPr/>
        </p:nvSpPr>
        <p:spPr>
          <a:xfrm>
            <a:off x="398739" y="1561112"/>
            <a:ext cx="548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raise the profile and 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visibility of women and 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inclusion minorities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under-represented 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groups.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represent a range of different genders, ethnicities, professions and backgrounds.</a:t>
            </a:r>
            <a:endParaRPr lang="en-AU" sz="2800" dirty="0"/>
          </a:p>
        </p:txBody>
      </p:sp>
      <p:pic>
        <p:nvPicPr>
          <p:cNvPr id="9" name="Picture 8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40097267-9BB9-1FBF-4558-A45667750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t="902" r="186" b="30861"/>
          <a:stretch/>
        </p:blipFill>
        <p:spPr>
          <a:xfrm>
            <a:off x="5854651" y="0"/>
            <a:ext cx="6337349" cy="617777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4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D2A75-9C43-AC82-3E85-51C61487F3A3}"/>
              </a:ext>
            </a:extLst>
          </p:cNvPr>
          <p:cNvSpPr txBox="1"/>
          <p:nvPr/>
        </p:nvSpPr>
        <p:spPr>
          <a:xfrm>
            <a:off x="398739" y="1561112"/>
            <a:ext cx="548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84C3"/>
                </a:solidFill>
                <a:effectLst/>
                <a:latin typeface="Roboto-Bold"/>
              </a:rPr>
              <a:t>As the only global water association focused on research, innovation, and engineering across all sectors of the entire water cycle, </a:t>
            </a:r>
            <a:r>
              <a:rPr lang="en-US" sz="2800" i="0" dirty="0">
                <a:solidFill>
                  <a:srgbClr val="0084C3"/>
                </a:solidFill>
                <a:effectLst/>
                <a:latin typeface="Roboto-Bold"/>
              </a:rPr>
              <a:t>IAHR seeks to grow the collective knowledge, influence and capacity of the sector to achieve holistic water outcomes.</a:t>
            </a:r>
            <a:endParaRPr lang="en-AU" sz="2800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BD7C81AA-97FD-A3D3-2BD9-1F9E2A406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39" y="1326570"/>
            <a:ext cx="6096000" cy="39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73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D2A75-9C43-AC82-3E85-51C61487F3A3}"/>
              </a:ext>
            </a:extLst>
          </p:cNvPr>
          <p:cNvSpPr txBox="1"/>
          <p:nvPr/>
        </p:nvSpPr>
        <p:spPr>
          <a:xfrm>
            <a:off x="398739" y="1342746"/>
            <a:ext cx="5486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Today, more than ever water engineering stands out as a necessary field to re-shape our society and build a better future.</a:t>
            </a:r>
          </a:p>
          <a:p>
            <a:endParaRPr lang="en-US" sz="2800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meet actual challenges, IAHR has worked to define a forward-looking strategy: </a:t>
            </a:r>
            <a:r>
              <a:rPr lang="en-US" sz="2800" b="1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IAHR's 2024-2027 Strategic Plan</a:t>
            </a: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2800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pic>
        <p:nvPicPr>
          <p:cNvPr id="3074" name="Picture 2" descr="IAHR Strategic Plan">
            <a:extLst>
              <a:ext uri="{FF2B5EF4-FFF2-40B4-BE49-F238E27FC236}">
                <a16:creationId xmlns:a16="http://schemas.microsoft.com/office/drawing/2014/main" id="{0CD1A761-3BD7-E2C8-2B29-FBFA55E33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382" y="586641"/>
            <a:ext cx="3427576" cy="475304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4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DABDABC-064C-863E-5586-4A84EC15777E}"/>
              </a:ext>
            </a:extLst>
          </p:cNvPr>
          <p:cNvSpPr/>
          <p:nvPr/>
        </p:nvSpPr>
        <p:spPr>
          <a:xfrm>
            <a:off x="0" y="1340632"/>
            <a:ext cx="11340978" cy="1420442"/>
          </a:xfrm>
          <a:prstGeom prst="rect">
            <a:avLst/>
          </a:prstGeom>
          <a:solidFill>
            <a:srgbClr val="0079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527942" y="1218315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1863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D2A75-9C43-AC82-3E85-51C61487F3A3}"/>
              </a:ext>
            </a:extLst>
          </p:cNvPr>
          <p:cNvSpPr txBox="1"/>
          <p:nvPr/>
        </p:nvSpPr>
        <p:spPr>
          <a:xfrm>
            <a:off x="398738" y="1342746"/>
            <a:ext cx="11793262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  <a:p>
            <a:r>
              <a:rPr lang="en-US" sz="2800" b="0" i="0" dirty="0">
                <a:solidFill>
                  <a:schemeClr val="bg1"/>
                </a:solidFill>
                <a:effectLst/>
                <a:latin typeface="Roboto-Regular"/>
              </a:rPr>
              <a:t>Be the global hub of knowledge and innovation for holistic water engineering </a:t>
            </a: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78B6"/>
                </a:solidFill>
                <a:latin typeface="Roboto regular"/>
              </a:rPr>
              <a:t>Foster vibrant expert communities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8B6"/>
                </a:solidFill>
                <a:latin typeface="Roboto regular"/>
              </a:rPr>
              <a:t>Convene leading events, educate and develop capacity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8B6"/>
                </a:solidFill>
                <a:latin typeface="Roboto regular"/>
              </a:rPr>
              <a:t>Publish best-in-field journals and cutting-edge knowledge products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8B6"/>
                </a:solidFill>
                <a:latin typeface="Roboto regular"/>
              </a:rPr>
              <a:t>build resilience by shaping cutting-edge knowledge towards market and society</a:t>
            </a:r>
            <a:endParaRPr lang="en-AU" sz="2800" dirty="0">
              <a:solidFill>
                <a:srgbClr val="0078B6"/>
              </a:solidFill>
              <a:latin typeface="Roboto regular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50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D2A75-9C43-AC82-3E85-51C61487F3A3}"/>
              </a:ext>
            </a:extLst>
          </p:cNvPr>
          <p:cNvSpPr txBox="1"/>
          <p:nvPr/>
        </p:nvSpPr>
        <p:spPr>
          <a:xfrm>
            <a:off x="398739" y="1403800"/>
            <a:ext cx="5486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aim to achieve our vision by uniting and focusing our collective capabilities on four thematic priority areas:</a:t>
            </a:r>
          </a:p>
          <a:p>
            <a:endParaRPr lang="en-US" sz="24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Adaptation and Mitigation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 fo</a:t>
            </a:r>
            <a:r>
              <a:rPr lang="en-US" sz="200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the Energy Transition, Food Security and Nature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Improving Resilience against Water Hazards and Disasters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Transformation</a:t>
            </a:r>
          </a:p>
          <a:p>
            <a:endParaRPr lang="en-US" sz="28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pic>
        <p:nvPicPr>
          <p:cNvPr id="3" name="Imagen 2" descr="Diagrama, Gráfico de burbujas&#10;&#10;Descripción generada automáticamente">
            <a:extLst>
              <a:ext uri="{FF2B5EF4-FFF2-40B4-BE49-F238E27FC236}">
                <a16:creationId xmlns:a16="http://schemas.microsoft.com/office/drawing/2014/main" id="{B8F79E00-83D1-1C07-3347-E2ADFD5B6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24" y="1286211"/>
            <a:ext cx="6043580" cy="39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6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de la pantalla de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A773EBBB-B109-5129-D687-43FE36AD7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23" y="0"/>
            <a:ext cx="6038777" cy="6312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D2A75-9C43-AC82-3E85-51C61487F3A3}"/>
              </a:ext>
            </a:extLst>
          </p:cNvPr>
          <p:cNvSpPr txBox="1"/>
          <p:nvPr/>
        </p:nvSpPr>
        <p:spPr>
          <a:xfrm>
            <a:off x="398739" y="1403800"/>
            <a:ext cx="548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u="none" strike="noStrike" baseline="0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association's strength emanates from the energy and drive of our members from around the world.</a:t>
            </a:r>
            <a:br>
              <a:rPr lang="en-US" sz="2800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Join us to Accelerate Water Engineering and Science for Resilient Societies and Healthy Environments!</a:t>
            </a:r>
            <a:endParaRPr lang="en-AU" sz="2800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Grupo de 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8FFBE371-3D44-364A-0194-21858EDAA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2" b="3277"/>
          <a:stretch/>
        </p:blipFill>
        <p:spPr>
          <a:xfrm>
            <a:off x="0" y="2782529"/>
            <a:ext cx="12192000" cy="4075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836162" y="-162467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+5000</a:t>
            </a:r>
            <a:r>
              <a:rPr lang="en-US" sz="24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Individual members</a:t>
            </a:r>
            <a:endParaRPr lang="en-US" sz="24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</a:t>
            </a:r>
            <a:r>
              <a:rPr lang="en-US" sz="24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Institute members</a:t>
            </a:r>
          </a:p>
          <a:p>
            <a:pPr marL="0" indent="0" algn="l" fontAlgn="base">
              <a:buNone/>
            </a:pPr>
            <a:r>
              <a:rPr lang="en-US" sz="2400" b="1" i="0" dirty="0">
                <a:solidFill>
                  <a:srgbClr val="00A4C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2400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Young professionals networks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87E0070-E491-8861-DEE9-E387E17A7D74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IAHR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B15C6D-9B18-654C-771D-8260CFBEBF50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ADC956-3506-4745-AB15-1D2B4A78EF11}"/>
              </a:ext>
            </a:extLst>
          </p:cNvPr>
          <p:cNvSpPr txBox="1"/>
          <p:nvPr/>
        </p:nvSpPr>
        <p:spPr>
          <a:xfrm>
            <a:off x="4836162" y="1563157"/>
            <a:ext cx="6956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sz="24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Council members</a:t>
            </a:r>
            <a:endParaRPr lang="en-US" sz="24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400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Technical committees &amp; working groups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44483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3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8985CD-F603-2562-6CB4-7A322680DCD3}"/>
              </a:ext>
            </a:extLst>
          </p:cNvPr>
          <p:cNvSpPr txBox="1"/>
          <p:nvPr/>
        </p:nvSpPr>
        <p:spPr>
          <a:xfrm>
            <a:off x="1070232" y="1811594"/>
            <a:ext cx="151195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@IAHR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13" name="Picture 12" descr="A picture containing bird&#10;&#10;Description automatically generated">
            <a:extLst>
              <a:ext uri="{FF2B5EF4-FFF2-40B4-BE49-F238E27FC236}">
                <a16:creationId xmlns:a16="http://schemas.microsoft.com/office/drawing/2014/main" id="{33169448-FD3F-25D5-A8E3-FBD814815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8447" y="1839011"/>
            <a:ext cx="505229" cy="50522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5BA4802-5CE3-0026-AEE3-9D33C68D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6" y="2611813"/>
            <a:ext cx="505230" cy="50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EB63E7-0E92-0DC9-319C-EED67D37F31E}"/>
              </a:ext>
            </a:extLst>
          </p:cNvPr>
          <p:cNvSpPr txBox="1"/>
          <p:nvPr/>
        </p:nvSpPr>
        <p:spPr>
          <a:xfrm>
            <a:off x="1179289" y="2584396"/>
            <a:ext cx="23326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@iahr_</a:t>
            </a:r>
            <a:r>
              <a:rPr lang="en-US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6F30C5-F28A-343A-2592-531EEFD7F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98448" y="3429000"/>
            <a:ext cx="505228" cy="5052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4C737A-DEA5-8497-CD71-C447968D20E8}"/>
              </a:ext>
            </a:extLst>
          </p:cNvPr>
          <p:cNvSpPr txBox="1"/>
          <p:nvPr/>
        </p:nvSpPr>
        <p:spPr>
          <a:xfrm>
            <a:off x="1179289" y="3384615"/>
            <a:ext cx="24972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@IAHR.</a:t>
            </a:r>
            <a:r>
              <a:rPr lang="en-US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CD5EBE6C-F04A-1D5C-39B1-724E38CCF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961554" y="1752105"/>
            <a:ext cx="566600" cy="566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BC78ED-0D79-F333-EDE4-A993D1A719CD}"/>
              </a:ext>
            </a:extLst>
          </p:cNvPr>
          <p:cNvSpPr txBox="1"/>
          <p:nvPr/>
        </p:nvSpPr>
        <p:spPr>
          <a:xfrm>
            <a:off x="5801622" y="1811594"/>
            <a:ext cx="30219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IAHR Secretariat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DEFA9C28-6AD3-AB7D-ADA8-EC26C1209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943361" y="2536058"/>
            <a:ext cx="584793" cy="5686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7CB88C-85EA-1142-1753-0D7259FF5A38}"/>
              </a:ext>
            </a:extLst>
          </p:cNvPr>
          <p:cNvSpPr txBox="1"/>
          <p:nvPr/>
        </p:nvSpPr>
        <p:spPr>
          <a:xfrm>
            <a:off x="5801621" y="2552752"/>
            <a:ext cx="208044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iahrbeijing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24" name="Picture 2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85904EC1-B357-6A09-95AB-E729886C17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961554" y="3384615"/>
            <a:ext cx="566600" cy="566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3AE41F-8D2C-28A6-D763-2F76C1DB2484}"/>
              </a:ext>
            </a:extLst>
          </p:cNvPr>
          <p:cNvSpPr txBox="1"/>
          <p:nvPr/>
        </p:nvSpPr>
        <p:spPr>
          <a:xfrm>
            <a:off x="5772911" y="3429000"/>
            <a:ext cx="5295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Association for</a:t>
            </a:r>
            <a:b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Hydro-Environment</a:t>
            </a:r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 and Research (IAHR)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201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8F2EE0-8CFF-96C6-03B3-9491F6C0CB60}"/>
              </a:ext>
            </a:extLst>
          </p:cNvPr>
          <p:cNvSpPr txBox="1"/>
          <p:nvPr/>
        </p:nvSpPr>
        <p:spPr>
          <a:xfrm>
            <a:off x="447324" y="1890169"/>
            <a:ext cx="110888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welcoming new individual and institute members and offering unmissable </a:t>
            </a: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collaborate</a:t>
            </a:r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engage.</a:t>
            </a:r>
          </a:p>
          <a:p>
            <a:endParaRPr lang="en-AU" sz="40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4000" b="1" i="0" u="none" strike="noStrike" baseline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TODAY!</a:t>
            </a:r>
            <a:br>
              <a:rPr lang="en-AU" sz="3600" b="0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774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CE5D8FF-8158-CE38-5542-58408E06B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418" cy="7308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EAE242-8D91-78A0-0A8F-18EC853472E8}"/>
              </a:ext>
            </a:extLst>
          </p:cNvPr>
          <p:cNvSpPr/>
          <p:nvPr/>
        </p:nvSpPr>
        <p:spPr>
          <a:xfrm>
            <a:off x="7536264" y="-3298"/>
            <a:ext cx="4711154" cy="19440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629376"/>
            <a:ext cx="12247418" cy="1426899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7693001" y="-1977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s-ES" sz="4800" b="1" dirty="0">
                <a:solidFill>
                  <a:srgbClr val="0079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7869699" y="804818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FD179429-BC3F-4954-0EE1-F2EC8D997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378" y="888211"/>
            <a:ext cx="11065778" cy="1584754"/>
          </a:xfrm>
        </p:spPr>
        <p:txBody>
          <a:bodyPr>
            <a:normAutofit fontScale="77500" lnSpcReduction="20000"/>
          </a:bodyPr>
          <a:lstStyle/>
          <a:p>
            <a:pPr marL="0" indent="0" algn="l" fontAlgn="base">
              <a:buNone/>
            </a:pPr>
            <a:r>
              <a:rPr lang="en-US" sz="46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 </a:t>
            </a:r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en-US" sz="46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sz="46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Divisions</a:t>
            </a:r>
          </a:p>
          <a:p>
            <a:pPr marL="0" indent="0" algn="l" fontAlgn="base">
              <a:buNone/>
            </a:pPr>
            <a:endParaRPr lang="en-US" sz="13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6E371FCB-DD4F-416B-B26F-29B52C625261}"/>
              </a:ext>
            </a:extLst>
          </p:cNvPr>
          <p:cNvSpPr txBox="1">
            <a:spLocks/>
          </p:cNvSpPr>
          <p:nvPr/>
        </p:nvSpPr>
        <p:spPr>
          <a:xfrm>
            <a:off x="5726545" y="3936299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Africa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7ACEC565-8CFC-24E3-43F7-D911D43D33C6}"/>
              </a:ext>
            </a:extLst>
          </p:cNvPr>
          <p:cNvSpPr txBox="1">
            <a:spLocks/>
          </p:cNvSpPr>
          <p:nvPr/>
        </p:nvSpPr>
        <p:spPr>
          <a:xfrm>
            <a:off x="5541818" y="2203329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C0D81050-3286-28B2-0E7F-308BF4756886}"/>
              </a:ext>
            </a:extLst>
          </p:cNvPr>
          <p:cNvSpPr txBox="1">
            <a:spLocks/>
          </p:cNvSpPr>
          <p:nvPr/>
        </p:nvSpPr>
        <p:spPr>
          <a:xfrm>
            <a:off x="2750609" y="4383338"/>
            <a:ext cx="11065778" cy="723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4106D-6985-7A4A-7A41-7849C8BEF386}"/>
              </a:ext>
            </a:extLst>
          </p:cNvPr>
          <p:cNvSpPr txBox="1"/>
          <p:nvPr/>
        </p:nvSpPr>
        <p:spPr>
          <a:xfrm>
            <a:off x="8073102" y="2941974"/>
            <a:ext cx="215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Asia-Pacific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D582A9C7-0F3F-4BD0-5F34-927E4D59C0AC}"/>
              </a:ext>
            </a:extLst>
          </p:cNvPr>
          <p:cNvSpPr txBox="1">
            <a:spLocks/>
          </p:cNvSpPr>
          <p:nvPr/>
        </p:nvSpPr>
        <p:spPr>
          <a:xfrm>
            <a:off x="5434543" y="3165960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MENA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C0C1AACB-757D-AEDE-CE9D-EB1BC00C96CF}"/>
              </a:ext>
            </a:extLst>
          </p:cNvPr>
          <p:cNvSpPr txBox="1">
            <a:spLocks/>
          </p:cNvSpPr>
          <p:nvPr/>
        </p:nvSpPr>
        <p:spPr>
          <a:xfrm>
            <a:off x="1628964" y="2248842"/>
            <a:ext cx="11065778" cy="939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</a:t>
            </a:r>
          </a:p>
          <a:p>
            <a:pPr marL="0" indent="0" fontAlgn="base">
              <a:buNone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4867"/>
            <a:ext cx="12192000" cy="1420442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B2C5870-D767-D391-83F9-B0ED59617602}"/>
              </a:ext>
            </a:extLst>
          </p:cNvPr>
          <p:cNvSpPr txBox="1">
            <a:spLocks/>
          </p:cNvSpPr>
          <p:nvPr/>
        </p:nvSpPr>
        <p:spPr>
          <a:xfrm>
            <a:off x="498446" y="1514221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adaptation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BE56292C-6BD5-7AC0-0FBC-E1B8A9D6E66A}"/>
              </a:ext>
            </a:extLst>
          </p:cNvPr>
          <p:cNvSpPr txBox="1">
            <a:spLocks/>
          </p:cNvSpPr>
          <p:nvPr/>
        </p:nvSpPr>
        <p:spPr>
          <a:xfrm>
            <a:off x="498446" y="1815120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&amp; maritime 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05F27780-EC63-3DC2-C0E5-D7F7EBAAD2E0}"/>
              </a:ext>
            </a:extLst>
          </p:cNvPr>
          <p:cNvSpPr txBox="1">
            <a:spLocks/>
          </p:cNvSpPr>
          <p:nvPr/>
        </p:nvSpPr>
        <p:spPr>
          <a:xfrm>
            <a:off x="498446" y="2116019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Drones in 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261EF51C-8719-8209-69B8-303B28E5DCA6}"/>
              </a:ext>
            </a:extLst>
          </p:cNvPr>
          <p:cNvSpPr txBox="1">
            <a:spLocks/>
          </p:cNvSpPr>
          <p:nvPr/>
        </p:nvSpPr>
        <p:spPr>
          <a:xfrm>
            <a:off x="498446" y="2416917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9884C89D-9F80-E632-7287-72DB360A95EA}"/>
              </a:ext>
            </a:extLst>
          </p:cNvPr>
          <p:cNvSpPr txBox="1">
            <a:spLocks/>
          </p:cNvSpPr>
          <p:nvPr/>
        </p:nvSpPr>
        <p:spPr>
          <a:xfrm>
            <a:off x="498446" y="2724107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&amp; professional development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E6B2DE12-C5AD-149D-974C-7CD92880C373}"/>
              </a:ext>
            </a:extLst>
          </p:cNvPr>
          <p:cNvSpPr txBox="1">
            <a:spLocks/>
          </p:cNvSpPr>
          <p:nvPr/>
        </p:nvSpPr>
        <p:spPr>
          <a:xfrm>
            <a:off x="498446" y="3045354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methods &amp; instrumentation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19BB6426-5ECF-DAD3-31F7-0F04DC8710CE}"/>
              </a:ext>
            </a:extLst>
          </p:cNvPr>
          <p:cNvSpPr txBox="1">
            <a:spLocks/>
          </p:cNvSpPr>
          <p:nvPr/>
        </p:nvSpPr>
        <p:spPr>
          <a:xfrm>
            <a:off x="498446" y="337289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management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02BADFBB-E7E4-7468-BC93-264C4938A2B8}"/>
              </a:ext>
            </a:extLst>
          </p:cNvPr>
          <p:cNvSpPr txBox="1">
            <a:spLocks/>
          </p:cNvSpPr>
          <p:nvPr/>
        </p:nvSpPr>
        <p:spPr>
          <a:xfrm>
            <a:off x="498446" y="3673790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mechanics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14213F10-7F2D-BF61-3BB4-0DDD258113A1}"/>
              </a:ext>
            </a:extLst>
          </p:cNvPr>
          <p:cNvSpPr txBox="1">
            <a:spLocks/>
          </p:cNvSpPr>
          <p:nvPr/>
        </p:nvSpPr>
        <p:spPr>
          <a:xfrm>
            <a:off x="498446" y="4303798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water security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F5A157F5-AE5A-D9BB-6BA7-AEC90EEA589C}"/>
              </a:ext>
            </a:extLst>
          </p:cNvPr>
          <p:cNvSpPr txBox="1">
            <a:spLocks/>
          </p:cNvSpPr>
          <p:nvPr/>
        </p:nvSpPr>
        <p:spPr>
          <a:xfrm>
            <a:off x="498446" y="462708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8CE74521-CEB7-2179-17F4-046F42F87038}"/>
              </a:ext>
            </a:extLst>
          </p:cNvPr>
          <p:cNvSpPr txBox="1">
            <a:spLocks/>
          </p:cNvSpPr>
          <p:nvPr/>
        </p:nvSpPr>
        <p:spPr>
          <a:xfrm>
            <a:off x="498446" y="4929337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 machinery &amp; systems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DA7EEAE4-238B-7090-CAC0-AA0196F49507}"/>
              </a:ext>
            </a:extLst>
          </p:cNvPr>
          <p:cNvSpPr txBox="1">
            <a:spLocks/>
          </p:cNvSpPr>
          <p:nvPr/>
        </p:nvSpPr>
        <p:spPr>
          <a:xfrm>
            <a:off x="6746603" y="145352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Hydroinformatics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4E0EF42A-80E0-CF8A-7C46-4293DE15E724}"/>
              </a:ext>
            </a:extLst>
          </p:cNvPr>
          <p:cNvSpPr txBox="1">
            <a:spLocks/>
          </p:cNvSpPr>
          <p:nvPr/>
        </p:nvSpPr>
        <p:spPr>
          <a:xfrm>
            <a:off x="6746603" y="1743831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Hydrometry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B0A55275-48F8-C245-A0DA-84614CCDA67A}"/>
              </a:ext>
            </a:extLst>
          </p:cNvPr>
          <p:cNvSpPr txBox="1">
            <a:spLocks/>
          </p:cNvSpPr>
          <p:nvPr/>
        </p:nvSpPr>
        <p:spPr>
          <a:xfrm>
            <a:off x="498446" y="3992045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Fluvial hydraulics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3C0667A6-7537-36D6-51B3-8744FFBF0D60}"/>
              </a:ext>
            </a:extLst>
          </p:cNvPr>
          <p:cNvSpPr txBox="1">
            <a:spLocks/>
          </p:cNvSpPr>
          <p:nvPr/>
        </p:nvSpPr>
        <p:spPr>
          <a:xfrm>
            <a:off x="6756876" y="2056105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research &amp; engineering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76CA0A44-51C8-02F1-AD1C-4C01D5524358}"/>
              </a:ext>
            </a:extLst>
          </p:cNvPr>
          <p:cNvSpPr txBox="1">
            <a:spLocks/>
          </p:cNvSpPr>
          <p:nvPr/>
        </p:nvSpPr>
        <p:spPr>
          <a:xfrm>
            <a:off x="6767149" y="2352423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flows &amp; energy exchange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017FFB25-A820-3828-4B8F-FCC6292FC686}"/>
              </a:ext>
            </a:extLst>
          </p:cNvPr>
          <p:cNvSpPr txBox="1">
            <a:spLocks/>
          </p:cNvSpPr>
          <p:nvPr/>
        </p:nvSpPr>
        <p:spPr>
          <a:xfrm>
            <a:off x="6777422" y="264161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outfall systems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AC728BC0-F119-EC91-6839-8AC9C3E1A491}"/>
              </a:ext>
            </a:extLst>
          </p:cNvPr>
          <p:cNvSpPr txBox="1">
            <a:spLocks/>
          </p:cNvSpPr>
          <p:nvPr/>
        </p:nvSpPr>
        <p:spPr>
          <a:xfrm>
            <a:off x="6787695" y="2935760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based solutions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Marcador de contenido 2">
            <a:extLst>
              <a:ext uri="{FF2B5EF4-FFF2-40B4-BE49-F238E27FC236}">
                <a16:creationId xmlns:a16="http://schemas.microsoft.com/office/drawing/2014/main" id="{DB775561-3039-89F7-FBE5-E1FA12089085}"/>
              </a:ext>
            </a:extLst>
          </p:cNvPr>
          <p:cNvSpPr txBox="1">
            <a:spLocks/>
          </p:cNvSpPr>
          <p:nvPr/>
        </p:nvSpPr>
        <p:spPr>
          <a:xfrm>
            <a:off x="6797968" y="3238898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spill modelling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Marcador de contenido 2">
            <a:extLst>
              <a:ext uri="{FF2B5EF4-FFF2-40B4-BE49-F238E27FC236}">
                <a16:creationId xmlns:a16="http://schemas.microsoft.com/office/drawing/2014/main" id="{D167CA9F-AEEB-1353-1495-295D66889057}"/>
              </a:ext>
            </a:extLst>
          </p:cNvPr>
          <p:cNvSpPr txBox="1">
            <a:spLocks/>
          </p:cNvSpPr>
          <p:nvPr/>
        </p:nvSpPr>
        <p:spPr>
          <a:xfrm>
            <a:off x="6797968" y="3556201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Reservoir sedimentation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Marcador de contenido 2">
            <a:extLst>
              <a:ext uri="{FF2B5EF4-FFF2-40B4-BE49-F238E27FC236}">
                <a16:creationId xmlns:a16="http://schemas.microsoft.com/office/drawing/2014/main" id="{158AC7EC-E8B9-53E6-FC81-CED0F2B5E44E}"/>
              </a:ext>
            </a:extLst>
          </p:cNvPr>
          <p:cNvSpPr txBox="1">
            <a:spLocks/>
          </p:cNvSpPr>
          <p:nvPr/>
        </p:nvSpPr>
        <p:spPr>
          <a:xfrm>
            <a:off x="6797968" y="3853463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Development Goals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Marcador de contenido 2">
            <a:extLst>
              <a:ext uri="{FF2B5EF4-FFF2-40B4-BE49-F238E27FC236}">
                <a16:creationId xmlns:a16="http://schemas.microsoft.com/office/drawing/2014/main" id="{3048FA9E-F244-E378-DA3B-B713D07A8428}"/>
              </a:ext>
            </a:extLst>
          </p:cNvPr>
          <p:cNvSpPr txBox="1">
            <a:spLocks/>
          </p:cNvSpPr>
          <p:nvPr/>
        </p:nvSpPr>
        <p:spPr>
          <a:xfrm>
            <a:off x="6797968" y="4169782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 flows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Marcador de contenido 2">
            <a:extLst>
              <a:ext uri="{FF2B5EF4-FFF2-40B4-BE49-F238E27FC236}">
                <a16:creationId xmlns:a16="http://schemas.microsoft.com/office/drawing/2014/main" id="{E4A9797C-9579-8D00-5D0E-994C54179875}"/>
              </a:ext>
            </a:extLst>
          </p:cNvPr>
          <p:cNvSpPr txBox="1">
            <a:spLocks/>
          </p:cNvSpPr>
          <p:nvPr/>
        </p:nvSpPr>
        <p:spPr>
          <a:xfrm>
            <a:off x="6797968" y="4475301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drainage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Marcador de contenido 2">
            <a:extLst>
              <a:ext uri="{FF2B5EF4-FFF2-40B4-BE49-F238E27FC236}">
                <a16:creationId xmlns:a16="http://schemas.microsoft.com/office/drawing/2014/main" id="{67C6B03B-5402-35E8-A282-5319983344ED}"/>
              </a:ext>
            </a:extLst>
          </p:cNvPr>
          <p:cNvSpPr txBox="1">
            <a:spLocks/>
          </p:cNvSpPr>
          <p:nvPr/>
        </p:nvSpPr>
        <p:spPr>
          <a:xfrm>
            <a:off x="6797968" y="4810115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resources management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Marcador de contenido 2">
            <a:extLst>
              <a:ext uri="{FF2B5EF4-FFF2-40B4-BE49-F238E27FC236}">
                <a16:creationId xmlns:a16="http://schemas.microsoft.com/office/drawing/2014/main" id="{73011753-0E14-0C26-4E8C-8C96CBD463CD}"/>
              </a:ext>
            </a:extLst>
          </p:cNvPr>
          <p:cNvSpPr txBox="1">
            <a:spLocks/>
          </p:cNvSpPr>
          <p:nvPr/>
        </p:nvSpPr>
        <p:spPr>
          <a:xfrm>
            <a:off x="6797968" y="5114793"/>
            <a:ext cx="11065778" cy="60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system operations</a:t>
            </a: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7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 descr="A large group of people in a street&#10;&#10;Description automatically generated with low confidence">
            <a:extLst>
              <a:ext uri="{FF2B5EF4-FFF2-40B4-BE49-F238E27FC236}">
                <a16:creationId xmlns:a16="http://schemas.microsoft.com/office/drawing/2014/main" id="{4AC4A5C0-FC73-F7B1-CE7C-99FD540A3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5"/>
          <a:stretch/>
        </p:blipFill>
        <p:spPr>
          <a:xfrm>
            <a:off x="0" y="3031740"/>
            <a:ext cx="12192000" cy="314737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54315"/>
            <a:ext cx="12192000" cy="142044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B53C479-8BF1-40A4-3896-AF972169120A}"/>
              </a:ext>
            </a:extLst>
          </p:cNvPr>
          <p:cNvSpPr/>
          <p:nvPr/>
        </p:nvSpPr>
        <p:spPr>
          <a:xfrm>
            <a:off x="345646" y="-293470"/>
            <a:ext cx="5855855" cy="29997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 err="1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enduring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contenido 2">
            <a:extLst>
              <a:ext uri="{FF2B5EF4-FFF2-40B4-BE49-F238E27FC236}">
                <a16:creationId xmlns:a16="http://schemas.microsoft.com/office/drawing/2014/main" id="{31670B2D-8873-4B37-40BE-91AF7D00C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6" y="1611695"/>
            <a:ext cx="11065778" cy="1584754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n-US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 </a:t>
            </a:r>
            <a:r>
              <a:rPr lang="en-US" sz="46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1935</a:t>
            </a:r>
          </a:p>
          <a:p>
            <a:pPr marL="0" indent="0" algn="l" fontAlgn="base">
              <a:buNone/>
            </a:pPr>
            <a:endParaRPr lang="en-US" sz="13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7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4651"/>
            <a:ext cx="12192000" cy="1420442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expertly guided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F1E736B-9CF8-3A71-F044-15083761C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272" y="3053205"/>
            <a:ext cx="2042810" cy="1584754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sz="12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Mohamed S. </a:t>
            </a:r>
            <a:r>
              <a:rPr lang="en-US" sz="1200" b="1" dirty="0" err="1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Ghidaoui</a:t>
            </a:r>
            <a:br>
              <a:rPr lang="en-AU" sz="1200" b="1" i="0" dirty="0">
                <a:solidFill>
                  <a:srgbClr val="0086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b="1" i="0" dirty="0">
                <a:solidFill>
                  <a:srgbClr val="00A4C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Vice-President</a:t>
            </a:r>
            <a:endParaRPr lang="en-US" sz="12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endParaRPr lang="en-US" sz="1300" b="1" i="0" dirty="0">
              <a:solidFill>
                <a:srgbClr val="00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A421C999-33A0-26AE-5E0D-CAB416C3E2E2}"/>
              </a:ext>
            </a:extLst>
          </p:cNvPr>
          <p:cNvSpPr txBox="1">
            <a:spLocks/>
          </p:cNvSpPr>
          <p:nvPr/>
        </p:nvSpPr>
        <p:spPr>
          <a:xfrm>
            <a:off x="1928554" y="3100731"/>
            <a:ext cx="2042810" cy="1007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Philippe </a:t>
            </a:r>
            <a:r>
              <a:rPr lang="en-US" sz="3000" b="1" dirty="0" err="1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Gourbesville</a:t>
            </a:r>
            <a:br>
              <a:rPr lang="en-US" sz="30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D1AB884-56DF-2EDC-23A7-2A315509B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 r="17230" b="3577"/>
          <a:stretch/>
        </p:blipFill>
        <p:spPr>
          <a:xfrm>
            <a:off x="5116485" y="1724428"/>
            <a:ext cx="1152463" cy="1287991"/>
          </a:xfrm>
          <a:prstGeom prst="rect">
            <a:avLst/>
          </a:prstGeom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921C9B25-BCD3-2039-66B1-2E6741E2A3A2}"/>
              </a:ext>
            </a:extLst>
          </p:cNvPr>
          <p:cNvSpPr txBox="1">
            <a:spLocks/>
          </p:cNvSpPr>
          <p:nvPr/>
        </p:nvSpPr>
        <p:spPr>
          <a:xfrm>
            <a:off x="3431462" y="3071235"/>
            <a:ext cx="1716634" cy="158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pt-BR" sz="12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Ana Maria Ferreira da Silva</a:t>
            </a:r>
            <a:br>
              <a:rPr lang="en-US" sz="12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Vice-President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48F7A8DA-4648-69ED-7B8D-527FAF5753F8}"/>
              </a:ext>
            </a:extLst>
          </p:cNvPr>
          <p:cNvSpPr txBox="1">
            <a:spLocks/>
          </p:cNvSpPr>
          <p:nvPr/>
        </p:nvSpPr>
        <p:spPr>
          <a:xfrm>
            <a:off x="4570339" y="3070597"/>
            <a:ext cx="2244754" cy="87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AU" sz="12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Amparo </a:t>
            </a:r>
            <a:br>
              <a:rPr lang="en-AU" sz="12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López Jiménez</a:t>
            </a:r>
            <a:br>
              <a:rPr lang="en-AU" sz="12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Vice-President</a:t>
            </a:r>
            <a:endParaRPr lang="en-US" sz="12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489F56-EE27-A74B-CCF3-A89E9C8A2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35" y="1743589"/>
            <a:ext cx="1059355" cy="127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6A048E-59F2-1DEB-E36B-6FADD938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288" y="1726824"/>
            <a:ext cx="1060699" cy="128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2A8E2C-61BB-E06C-A52A-30AF9DB7A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 b="3258"/>
          <a:stretch/>
        </p:blipFill>
        <p:spPr bwMode="auto">
          <a:xfrm>
            <a:off x="6561446" y="1744744"/>
            <a:ext cx="1152463" cy="12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B8A6CF5-808D-5838-6EE6-99AEB0C17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8"/>
          <a:stretch/>
        </p:blipFill>
        <p:spPr bwMode="auto">
          <a:xfrm>
            <a:off x="8006407" y="1740113"/>
            <a:ext cx="1152463" cy="12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1C38A1-AF49-69F5-40EC-79D518563B9A}"/>
              </a:ext>
            </a:extLst>
          </p:cNvPr>
          <p:cNvSpPr txBox="1">
            <a:spLocks/>
          </p:cNvSpPr>
          <p:nvPr/>
        </p:nvSpPr>
        <p:spPr>
          <a:xfrm>
            <a:off x="7898791" y="3043648"/>
            <a:ext cx="1367693" cy="158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Soo</a:t>
            </a:r>
            <a:br>
              <a:rPr lang="en-AU" sz="12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</a:t>
            </a:r>
            <a:endParaRPr lang="en-US" sz="12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5A51EAF-5C42-118F-61E5-E25636CBD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3" b="17149"/>
          <a:stretch/>
        </p:blipFill>
        <p:spPr bwMode="auto">
          <a:xfrm>
            <a:off x="3142199" y="3746175"/>
            <a:ext cx="1188944" cy="127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000EB35-EAF6-1D8F-568C-E58776F005C4}"/>
              </a:ext>
            </a:extLst>
          </p:cNvPr>
          <p:cNvSpPr txBox="1">
            <a:spLocks/>
          </p:cNvSpPr>
          <p:nvPr/>
        </p:nvSpPr>
        <p:spPr>
          <a:xfrm>
            <a:off x="2963327" y="5071390"/>
            <a:ext cx="1570816" cy="158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Ramón Gutiérrez </a:t>
            </a:r>
            <a:r>
              <a:rPr lang="en-US" sz="1200" b="1" dirty="0" err="1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Serret</a:t>
            </a:r>
            <a:br>
              <a:rPr lang="en-AU" sz="12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 General</a:t>
            </a:r>
            <a:endParaRPr lang="en-US" sz="12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1232B-52F9-8DBE-A478-B07C56D39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/>
          <a:stretch/>
        </p:blipFill>
        <p:spPr bwMode="auto">
          <a:xfrm>
            <a:off x="4534143" y="3755102"/>
            <a:ext cx="1049362" cy="12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FB5F390-7BBD-8814-3E45-05984D8DC832}"/>
              </a:ext>
            </a:extLst>
          </p:cNvPr>
          <p:cNvSpPr txBox="1">
            <a:spLocks/>
          </p:cNvSpPr>
          <p:nvPr/>
        </p:nvSpPr>
        <p:spPr>
          <a:xfrm>
            <a:off x="4405435" y="5086563"/>
            <a:ext cx="1443535" cy="158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 Wang</a:t>
            </a:r>
            <a:br>
              <a:rPr lang="en-AU" sz="12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b="1" dirty="0" err="1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</a:t>
            </a:r>
            <a:r>
              <a:rPr lang="es-ES" sz="12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</a:t>
            </a:r>
            <a:endParaRPr lang="en-US" sz="12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1DC1E90-7CD6-E8B1-BFAC-31D88ED26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7938"/>
          <a:stretch/>
        </p:blipFill>
        <p:spPr bwMode="auto">
          <a:xfrm>
            <a:off x="5905185" y="3735383"/>
            <a:ext cx="1059355" cy="126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person in a suit and tie&#10;&#10;Description automatically generated">
            <a:extLst>
              <a:ext uri="{FF2B5EF4-FFF2-40B4-BE49-F238E27FC236}">
                <a16:creationId xmlns:a16="http://schemas.microsoft.com/office/drawing/2014/main" id="{A9F3D83F-94CA-2733-57E1-FB145AA70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5"/>
          <a:stretch/>
        </p:blipFill>
        <p:spPr bwMode="auto">
          <a:xfrm>
            <a:off x="7370541" y="3730213"/>
            <a:ext cx="1069402" cy="12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E5F845AF-E177-EF82-2DAD-5FB098304661}"/>
              </a:ext>
            </a:extLst>
          </p:cNvPr>
          <p:cNvSpPr txBox="1">
            <a:spLocks/>
          </p:cNvSpPr>
          <p:nvPr/>
        </p:nvSpPr>
        <p:spPr>
          <a:xfrm>
            <a:off x="5751015" y="5068458"/>
            <a:ext cx="1367693" cy="158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Guillaume Stahl</a:t>
            </a:r>
            <a:br>
              <a:rPr lang="en-AU" sz="12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Co-opted member</a:t>
            </a: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120CA171-5963-0A31-98A2-1144AD0695C1}"/>
              </a:ext>
            </a:extLst>
          </p:cNvPr>
          <p:cNvSpPr txBox="1">
            <a:spLocks/>
          </p:cNvSpPr>
          <p:nvPr/>
        </p:nvSpPr>
        <p:spPr>
          <a:xfrm>
            <a:off x="7210919" y="5059306"/>
            <a:ext cx="1367693" cy="158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 Gore</a:t>
            </a:r>
            <a:br>
              <a:rPr lang="en-AU" sz="1200" b="1" dirty="0">
                <a:solidFill>
                  <a:srgbClr val="0086C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b="1" dirty="0" err="1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Co-opted</a:t>
            </a:r>
            <a:r>
              <a:rPr lang="es-ES" sz="12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endParaRPr lang="en-US" sz="1200" b="1" dirty="0">
              <a:solidFill>
                <a:srgbClr val="00A4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3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b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7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Water for Peace">
            <a:extLst>
              <a:ext uri="{FF2B5EF4-FFF2-40B4-BE49-F238E27FC236}">
                <a16:creationId xmlns:a16="http://schemas.microsoft.com/office/drawing/2014/main" id="{21EE7F09-58E3-67B0-9549-C70957A47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/>
          <a:stretch/>
        </p:blipFill>
        <p:spPr bwMode="auto">
          <a:xfrm>
            <a:off x="472411" y="3091788"/>
            <a:ext cx="3480619" cy="18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95F4C8D-BA6E-C23A-A9A3-515086178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73" y="3091789"/>
            <a:ext cx="3309572" cy="186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 err="1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800" b="1" dirty="0" err="1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endParaRPr lang="es-ES" sz="4800" b="1" dirty="0">
              <a:solidFill>
                <a:srgbClr val="0078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9F21A2-8DA7-0AB6-05BC-1AAED6DB9A7D}"/>
              </a:ext>
            </a:extLst>
          </p:cNvPr>
          <p:cNvSpPr txBox="1"/>
          <p:nvPr/>
        </p:nvSpPr>
        <p:spPr>
          <a:xfrm>
            <a:off x="447324" y="1653047"/>
            <a:ext cx="108271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work with and support </a:t>
            </a: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international agenda </a:t>
            </a:r>
            <a:b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0" u="none" strike="noStrike" baseline="0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matters of global concern.</a:t>
            </a:r>
            <a:endParaRPr lang="en-AU" sz="28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9791B0E-230D-0479-24C5-D38799CFA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88" y="2752266"/>
            <a:ext cx="3174358" cy="245268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7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B81EDD-9007-0C66-1CFB-39CEB148F0FF}"/>
              </a:ext>
            </a:extLst>
          </p:cNvPr>
          <p:cNvSpPr/>
          <p:nvPr/>
        </p:nvSpPr>
        <p:spPr>
          <a:xfrm>
            <a:off x="0" y="-372794"/>
            <a:ext cx="12192000" cy="727315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835946" y="1386358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BB672F-F09C-36BD-D430-CBB24645E428}"/>
              </a:ext>
            </a:extLst>
          </p:cNvPr>
          <p:cNvSpPr/>
          <p:nvPr/>
        </p:nvSpPr>
        <p:spPr>
          <a:xfrm>
            <a:off x="272835" y="-372794"/>
            <a:ext cx="7213600" cy="67366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4215231-8697-AA48-1600-27F61165A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11" y="1741062"/>
            <a:ext cx="11065778" cy="5208908"/>
          </a:xfrm>
        </p:spPr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Hydrolink magazine</a:t>
            </a:r>
          </a:p>
          <a:p>
            <a:pPr fontAlgn="base"/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Peer-reviewed journals</a:t>
            </a:r>
          </a:p>
          <a:p>
            <a:pPr fontAlgn="base"/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proceedings</a:t>
            </a:r>
          </a:p>
          <a:p>
            <a:pPr fontAlgn="base"/>
            <a:r>
              <a:rPr lang="en-US" b="1" dirty="0">
                <a:solidFill>
                  <a:srgbClr val="007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papers</a:t>
            </a:r>
          </a:p>
          <a:p>
            <a:pPr fontAlgn="base"/>
            <a:r>
              <a:rPr lang="en-US" b="1" i="0" dirty="0">
                <a:solidFill>
                  <a:srgbClr val="00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Books and monographs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</a:t>
            </a:r>
            <a:r>
              <a:rPr lang="es-E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leaders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529528"/>
            <a:ext cx="12192000" cy="14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8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26AE8C-7A96-80D1-009E-A1F740C98321}"/>
              </a:ext>
            </a:extLst>
          </p:cNvPr>
          <p:cNvSpPr txBox="1"/>
          <p:nvPr/>
        </p:nvSpPr>
        <p:spPr>
          <a:xfrm>
            <a:off x="447324" y="1286211"/>
            <a:ext cx="1052010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 fontAlgn="base">
              <a:buNone/>
            </a:pPr>
            <a:endParaRPr lang="en-US" sz="2800" b="1" dirty="0">
              <a:solidFill>
                <a:srgbClr val="007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98B76CC-BDF3-EB06-25DA-F3B18430AACE}"/>
              </a:ext>
            </a:extLst>
          </p:cNvPr>
          <p:cNvSpPr txBox="1">
            <a:spLocks/>
          </p:cNvSpPr>
          <p:nvPr/>
        </p:nvSpPr>
        <p:spPr>
          <a:xfrm>
            <a:off x="398739" y="23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4800" b="1" dirty="0">
                <a:solidFill>
                  <a:srgbClr val="0078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action-oriented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4E9EB-F6EE-10D2-EF46-277EC6738E33}"/>
              </a:ext>
            </a:extLst>
          </p:cNvPr>
          <p:cNvCxnSpPr/>
          <p:nvPr/>
        </p:nvCxnSpPr>
        <p:spPr>
          <a:xfrm>
            <a:off x="498446" y="1287139"/>
            <a:ext cx="1773381" cy="0"/>
          </a:xfrm>
          <a:prstGeom prst="line">
            <a:avLst/>
          </a:prstGeom>
          <a:ln w="15875">
            <a:solidFill>
              <a:srgbClr val="00A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AB6622-1E93-25FA-10FE-9C35CEF57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6705"/>
          <a:stretch/>
        </p:blipFill>
        <p:spPr>
          <a:xfrm>
            <a:off x="8599055" y="-269068"/>
            <a:ext cx="4007966" cy="4007966"/>
          </a:xfrm>
          <a:prstGeom prst="flowChartConnector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97A987-D186-58FB-E43D-C67A84DFB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865011" y="2392467"/>
            <a:ext cx="4465533" cy="4465533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8A7293A-8D22-E803-CE75-20EE1647C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8"/>
          <a:stretch/>
        </p:blipFill>
        <p:spPr>
          <a:xfrm>
            <a:off x="0" y="5437558"/>
            <a:ext cx="12192000" cy="142044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13F37A7-6E2A-D97A-2455-42D87FD9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98" y="1898895"/>
            <a:ext cx="11065778" cy="4959105"/>
          </a:xfrm>
        </p:spPr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IAHR World Congress (~1400 attendees)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Congresses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Symposiums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Forum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Professionals Congress</a:t>
            </a:r>
          </a:p>
          <a:p>
            <a:pPr fontAlgn="base"/>
            <a:r>
              <a:rPr lang="en-US" b="1" dirty="0">
                <a:solidFill>
                  <a:srgbClr val="00A4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Webinars and Workshops</a:t>
            </a:r>
            <a:endParaRPr lang="en-US" sz="1300" b="1" i="0" dirty="0">
              <a:solidFill>
                <a:srgbClr val="00A4C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fontAlgn="base">
              <a:buNone/>
            </a:pPr>
            <a:br>
              <a:rPr lang="en-US" sz="1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13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335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9D4D610B74114C8BEE78BE231CFC0F" ma:contentTypeVersion="18" ma:contentTypeDescription="Create a new document." ma:contentTypeScope="" ma:versionID="13bd95225049ff005182c4fc193ef830">
  <xsd:schema xmlns:xsd="http://www.w3.org/2001/XMLSchema" xmlns:xs="http://www.w3.org/2001/XMLSchema" xmlns:p="http://schemas.microsoft.com/office/2006/metadata/properties" xmlns:ns2="00346d77-25f8-483e-ae25-25882f727c1a" xmlns:ns3="544517dc-655b-43cf-b76b-7fed307c3342" targetNamespace="http://schemas.microsoft.com/office/2006/metadata/properties" ma:root="true" ma:fieldsID="6a9a2cb9ff70db792dc94023fcbe71d0" ns2:_="" ns3:_="">
    <xsd:import namespace="00346d77-25f8-483e-ae25-25882f727c1a"/>
    <xsd:import namespace="544517dc-655b-43cf-b76b-7fed307c334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46d77-25f8-483e-ae25-25882f727c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ee238e6a-47cf-437f-8262-954aa0447643}" ma:internalName="TaxCatchAll" ma:showField="CatchAllData" ma:web="00346d77-25f8-483e-ae25-25882f727c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517dc-655b-43cf-b76b-7fed307c33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b36c597-567c-4d72-a2d6-c34738a561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4517dc-655b-43cf-b76b-7fed307c3342">
      <Terms xmlns="http://schemas.microsoft.com/office/infopath/2007/PartnerControls"/>
    </lcf76f155ced4ddcb4097134ff3c332f>
    <TaxCatchAll xmlns="00346d77-25f8-483e-ae25-25882f727c1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C8ACB5-5AE4-4DDE-BEC1-A597785CBE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346d77-25f8-483e-ae25-25882f727c1a"/>
    <ds:schemaRef ds:uri="544517dc-655b-43cf-b76b-7fed307c33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6579C4-D5B8-4D25-BE21-827780316938}">
  <ds:schemaRefs>
    <ds:schemaRef ds:uri="http://schemas.microsoft.com/office/2006/metadata/properties"/>
    <ds:schemaRef ds:uri="http://schemas.microsoft.com/office/infopath/2007/PartnerControls"/>
    <ds:schemaRef ds:uri="544517dc-655b-43cf-b76b-7fed307c3342"/>
    <ds:schemaRef ds:uri="00346d77-25f8-483e-ae25-25882f727c1a"/>
  </ds:schemaRefs>
</ds:datastoreItem>
</file>

<file path=customXml/itemProps3.xml><?xml version="1.0" encoding="utf-8"?>
<ds:datastoreItem xmlns:ds="http://schemas.openxmlformats.org/officeDocument/2006/customXml" ds:itemID="{24D5DD63-993B-49C1-8810-BB1FC494FE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1876</TotalTime>
  <Words>701</Words>
  <Application>Microsoft Office PowerPoint</Application>
  <PresentationFormat>Panorámica</PresentationFormat>
  <Paragraphs>140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Roboto regular</vt:lpstr>
      <vt:lpstr>Roboto-Bold</vt:lpstr>
      <vt:lpstr>Roboto-Regular</vt:lpstr>
      <vt:lpstr>Tema de Office</vt:lpstr>
      <vt:lpstr>Accelerating Water Engineering and Science for Resilient Societies and Healthy Environments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Pilar González Meyaui</dc:creator>
  <cp:lastModifiedBy>Pilar Olmeda</cp:lastModifiedBy>
  <cp:revision>42</cp:revision>
  <dcterms:created xsi:type="dcterms:W3CDTF">2022-05-12T12:20:36Z</dcterms:created>
  <dcterms:modified xsi:type="dcterms:W3CDTF">2024-04-10T09:35:39Z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0x0101003B9D4D610B74114C8BEE78BE231CFC0F</vt:lpwstr>
  </property>
  <property fmtid="{D5CDD505-2E9C-101B-9397-08002B2CF9AE}" pid="3" name="MediaServiceImageTags">
    <vt:lpwstr/>
  </property>
</Properties>
</file>