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56" r:id="rId2"/>
    <p:sldId id="273" r:id="rId3"/>
    <p:sldId id="279" r:id="rId4"/>
    <p:sldId id="280" r:id="rId5"/>
    <p:sldId id="28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3" autoAdjust="0"/>
    <p:restoredTop sz="85691" autoAdjust="0"/>
  </p:normalViewPr>
  <p:slideViewPr>
    <p:cSldViewPr snapToGrid="0">
      <p:cViewPr varScale="1">
        <p:scale>
          <a:sx n="84" d="100"/>
          <a:sy n="84" d="100"/>
        </p:scale>
        <p:origin x="189" y="40"/>
      </p:cViewPr>
      <p:guideLst/>
    </p:cSldViewPr>
  </p:slideViewPr>
  <p:notesTextViewPr>
    <p:cViewPr>
      <p:scale>
        <a:sx n="200" d="100"/>
        <a:sy n="200" d="100"/>
      </p:scale>
      <p:origin x="0" y="-374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80919-7F87-404B-832D-DD3597096232}"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13199-0DA7-4B79-BDC1-7B9710416070}" type="slidenum">
              <a:rPr lang="en-US" smtClean="0"/>
              <a:t>‹#›</a:t>
            </a:fld>
            <a:endParaRPr lang="en-US"/>
          </a:p>
        </p:txBody>
      </p:sp>
    </p:spTree>
    <p:extLst>
      <p:ext uri="{BB962C8B-B14F-4D97-AF65-F5344CB8AC3E}">
        <p14:creationId xmlns:p14="http://schemas.microsoft.com/office/powerpoint/2010/main" val="140380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13199-0DA7-4B79-BDC1-7B9710416070}" type="slidenum">
              <a:rPr lang="en-US" smtClean="0"/>
              <a:t>1</a:t>
            </a:fld>
            <a:endParaRPr lang="en-US"/>
          </a:p>
        </p:txBody>
      </p:sp>
    </p:spTree>
    <p:extLst>
      <p:ext uri="{BB962C8B-B14F-4D97-AF65-F5344CB8AC3E}">
        <p14:creationId xmlns:p14="http://schemas.microsoft.com/office/powerpoint/2010/main" val="388499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13199-0DA7-4B79-BDC1-7B9710416070}" type="slidenum">
              <a:rPr lang="en-US" smtClean="0"/>
              <a:t>2</a:t>
            </a:fld>
            <a:endParaRPr lang="en-US"/>
          </a:p>
        </p:txBody>
      </p:sp>
    </p:spTree>
    <p:extLst>
      <p:ext uri="{BB962C8B-B14F-4D97-AF65-F5344CB8AC3E}">
        <p14:creationId xmlns:p14="http://schemas.microsoft.com/office/powerpoint/2010/main" val="147417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A13199-0DA7-4B79-BDC1-7B9710416070}" type="slidenum">
              <a:rPr lang="en-US" smtClean="0"/>
              <a:t>3</a:t>
            </a:fld>
            <a:endParaRPr lang="en-US"/>
          </a:p>
        </p:txBody>
      </p:sp>
    </p:spTree>
    <p:extLst>
      <p:ext uri="{BB962C8B-B14F-4D97-AF65-F5344CB8AC3E}">
        <p14:creationId xmlns:p14="http://schemas.microsoft.com/office/powerpoint/2010/main" val="98567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967BC-F83C-3806-4291-3BC50CA60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F089A-4125-EBB3-0879-A8324FF20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1BD79-FEEF-C1A1-06A2-E36E914D1C86}"/>
              </a:ext>
            </a:extLst>
          </p:cNvPr>
          <p:cNvSpPr>
            <a:spLocks noGrp="1"/>
          </p:cNvSpPr>
          <p:nvPr>
            <p:ph type="body" idx="1"/>
          </p:nvPr>
        </p:nvSpPr>
        <p:spPr/>
        <p:txBody>
          <a:bodyPr/>
          <a:lstStyle/>
          <a:p>
            <a:r>
              <a:rPr lang="en-US" dirty="0"/>
              <a:t>This particular type of storm has become so common in Spain that residents have two </a:t>
            </a:r>
            <a:r>
              <a:rPr lang="en-US" dirty="0" err="1"/>
              <a:t>shorthands</a:t>
            </a:r>
            <a:r>
              <a:rPr lang="en-US" dirty="0"/>
              <a:t> for it: </a:t>
            </a:r>
            <a:r>
              <a:rPr lang="en-US" dirty="0" err="1"/>
              <a:t>gota</a:t>
            </a:r>
            <a:r>
              <a:rPr lang="en-US" dirty="0"/>
              <a:t> </a:t>
            </a:r>
            <a:r>
              <a:rPr lang="en-US" dirty="0" err="1"/>
              <a:t>fría</a:t>
            </a:r>
            <a:r>
              <a:rPr lang="en-US" dirty="0"/>
              <a:t>, or “cold drop,” and DANA, an acronym for “</a:t>
            </a:r>
            <a:r>
              <a:rPr lang="en-US" dirty="0" err="1"/>
              <a:t>depresión</a:t>
            </a:r>
            <a:r>
              <a:rPr lang="en-US" dirty="0"/>
              <a:t> </a:t>
            </a:r>
            <a:r>
              <a:rPr lang="en-US" dirty="0" err="1"/>
              <a:t>aislada</a:t>
            </a:r>
            <a:r>
              <a:rPr lang="en-US" dirty="0"/>
              <a:t> </a:t>
            </a:r>
            <a:r>
              <a:rPr lang="en-US" dirty="0" err="1"/>
              <a:t>en</a:t>
            </a:r>
            <a:r>
              <a:rPr lang="en-US" dirty="0"/>
              <a:t> </a:t>
            </a:r>
            <a:r>
              <a:rPr lang="en-US" dirty="0" err="1"/>
              <a:t>niveles</a:t>
            </a:r>
            <a:r>
              <a:rPr lang="en-US" dirty="0"/>
              <a:t> altos – depression </a:t>
            </a:r>
            <a:r>
              <a:rPr lang="en-US" dirty="0" err="1"/>
              <a:t>isladaen</a:t>
            </a:r>
            <a:r>
              <a:rPr lang="en-US" dirty="0"/>
              <a:t> </a:t>
            </a:r>
            <a:r>
              <a:rPr lang="en-US" dirty="0" err="1"/>
              <a:t>niveles</a:t>
            </a:r>
            <a:r>
              <a:rPr lang="en-US" dirty="0"/>
              <a:t> altos”, which translates to “isolated depression at high levels.” The phenomenon falls under the category of a cut-off low system in the English-speaking world.</a:t>
            </a:r>
          </a:p>
          <a:p>
            <a:endParaRPr lang="en-US" dirty="0"/>
          </a:p>
          <a:p>
            <a:r>
              <a:rPr lang="en-US" dirty="0"/>
              <a:t>Some blame climate change: “</a:t>
            </a:r>
            <a:r>
              <a:rPr lang="en-US" dirty="0" err="1"/>
              <a:t>Climameter</a:t>
            </a:r>
            <a:r>
              <a:rPr lang="en-US" dirty="0"/>
              <a:t> - a </a:t>
            </a:r>
            <a:r>
              <a:rPr lang="en-US" dirty="0" err="1"/>
              <a:t>EUproject</a:t>
            </a:r>
            <a:r>
              <a:rPr lang="en-US" dirty="0"/>
              <a:t> released a rapid attribution analysis, where they found that the DANA, the weather event responsible for the </a:t>
            </a:r>
            <a:r>
              <a:rPr lang="en-US" dirty="0" err="1"/>
              <a:t>fl</a:t>
            </a:r>
            <a:r>
              <a:rPr lang="en-US" dirty="0"/>
              <a:t> </a:t>
            </a:r>
            <a:r>
              <a:rPr lang="en-US" dirty="0" err="1"/>
              <a:t>oods</a:t>
            </a:r>
            <a:r>
              <a:rPr lang="en-US" dirty="0"/>
              <a:t>, had been 15% more intense due to climate change</a:t>
            </a:r>
          </a:p>
          <a:p>
            <a:endParaRPr lang="en-US" dirty="0"/>
          </a:p>
          <a:p>
            <a:r>
              <a:rPr lang="en-US" dirty="0"/>
              <a:t>Some scientists disagree. The DANA phenomena has been destructive to southeastern coast of Spain before — floods in 1957 and 1962 were destructive, with the latter killing over 500.</a:t>
            </a:r>
          </a:p>
          <a:p>
            <a:endParaRPr lang="en-US" dirty="0"/>
          </a:p>
          <a:p>
            <a:r>
              <a:rPr lang="en-US" dirty="0"/>
              <a:t>the problems with these catastrophic floods is that people </a:t>
            </a:r>
            <a:r>
              <a:rPr lang="en-US"/>
              <a:t>have been living </a:t>
            </a:r>
            <a:r>
              <a:rPr lang="en-US" dirty="0"/>
              <a:t>in areas prone to extreme weather "without taking it into account."</a:t>
            </a:r>
          </a:p>
          <a:p>
            <a:endParaRPr lang="en-US" dirty="0"/>
          </a:p>
          <a:p>
            <a:r>
              <a:rPr lang="en-US" dirty="0"/>
              <a:t>“We are really exposed to these types of floods, but we’ve spent decades building houses and infrastructure in areas where water is supposed to flow, regardless of that fact. Constructing in flood-prone areas</a:t>
            </a:r>
          </a:p>
          <a:p>
            <a:r>
              <a:rPr lang="en-US" dirty="0"/>
              <a:t>has increased our exposure to these weather events” </a:t>
            </a:r>
          </a:p>
        </p:txBody>
      </p:sp>
      <p:sp>
        <p:nvSpPr>
          <p:cNvPr id="4" name="Slide Number Placeholder 3">
            <a:extLst>
              <a:ext uri="{FF2B5EF4-FFF2-40B4-BE49-F238E27FC236}">
                <a16:creationId xmlns:a16="http://schemas.microsoft.com/office/drawing/2014/main" id="{552409C5-8906-13DD-E3BF-9B5D0051DCB1}"/>
              </a:ext>
            </a:extLst>
          </p:cNvPr>
          <p:cNvSpPr>
            <a:spLocks noGrp="1"/>
          </p:cNvSpPr>
          <p:nvPr>
            <p:ph type="sldNum" sz="quarter" idx="5"/>
          </p:nvPr>
        </p:nvSpPr>
        <p:spPr/>
        <p:txBody>
          <a:bodyPr/>
          <a:lstStyle/>
          <a:p>
            <a:fld id="{16A13199-0DA7-4B79-BDC1-7B9710416070}" type="slidenum">
              <a:rPr lang="en-US" smtClean="0"/>
              <a:t>4</a:t>
            </a:fld>
            <a:endParaRPr lang="en-US"/>
          </a:p>
        </p:txBody>
      </p:sp>
    </p:spTree>
    <p:extLst>
      <p:ext uri="{BB962C8B-B14F-4D97-AF65-F5344CB8AC3E}">
        <p14:creationId xmlns:p14="http://schemas.microsoft.com/office/powerpoint/2010/main" val="260974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C5361-3A43-8CD8-2834-1B5094D33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69C6E-6FAA-5293-5209-9D0C6EF58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9B71D-92A1-90A8-05D3-A95F29F85E9E}"/>
              </a:ext>
            </a:extLst>
          </p:cNvPr>
          <p:cNvSpPr>
            <a:spLocks noGrp="1"/>
          </p:cNvSpPr>
          <p:nvPr>
            <p:ph type="body" idx="1"/>
          </p:nvPr>
        </p:nvSpPr>
        <p:spPr/>
        <p:txBody>
          <a:bodyPr/>
          <a:lstStyle/>
          <a:p>
            <a:r>
              <a:rPr lang="en-US" dirty="0"/>
              <a:t>First hand response by local Spanish experts</a:t>
            </a:r>
          </a:p>
        </p:txBody>
      </p:sp>
      <p:sp>
        <p:nvSpPr>
          <p:cNvPr id="4" name="Slide Number Placeholder 3">
            <a:extLst>
              <a:ext uri="{FF2B5EF4-FFF2-40B4-BE49-F238E27FC236}">
                <a16:creationId xmlns:a16="http://schemas.microsoft.com/office/drawing/2014/main" id="{8A164F01-A43D-2913-E6EF-4C3ED8D54C6C}"/>
              </a:ext>
            </a:extLst>
          </p:cNvPr>
          <p:cNvSpPr>
            <a:spLocks noGrp="1"/>
          </p:cNvSpPr>
          <p:nvPr>
            <p:ph type="sldNum" sz="quarter" idx="5"/>
          </p:nvPr>
        </p:nvSpPr>
        <p:spPr/>
        <p:txBody>
          <a:bodyPr/>
          <a:lstStyle/>
          <a:p>
            <a:fld id="{16A13199-0DA7-4B79-BDC1-7B9710416070}" type="slidenum">
              <a:rPr lang="en-US" smtClean="0"/>
              <a:t>5</a:t>
            </a:fld>
            <a:endParaRPr lang="en-US"/>
          </a:p>
        </p:txBody>
      </p:sp>
    </p:spTree>
    <p:extLst>
      <p:ext uri="{BB962C8B-B14F-4D97-AF65-F5344CB8AC3E}">
        <p14:creationId xmlns:p14="http://schemas.microsoft.com/office/powerpoint/2010/main" val="1245077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F0D7-84B2-4032-A131-A6F12596296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633F577-4373-4572-84E1-1A6171594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9906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43AD-021F-4503-94CC-8E2B78C9561C}"/>
              </a:ext>
            </a:extLst>
          </p:cNvPr>
          <p:cNvSpPr>
            <a:spLocks noGrp="1"/>
          </p:cNvSpPr>
          <p:nvPr>
            <p:ph type="title"/>
          </p:nvPr>
        </p:nvSpPr>
        <p:spPr>
          <a:xfrm>
            <a:off x="1828800" y="314635"/>
            <a:ext cx="754520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E0C581-5625-4235-8106-E76CC8414ADC}"/>
              </a:ext>
            </a:extLst>
          </p:cNvPr>
          <p:cNvSpPr>
            <a:spLocks noGrp="1"/>
          </p:cNvSpPr>
          <p:nvPr>
            <p:ph idx="1"/>
          </p:nvPr>
        </p:nvSpPr>
        <p:spPr>
          <a:xfrm>
            <a:off x="838200" y="1820015"/>
            <a:ext cx="10515600" cy="418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71AE228B-33CD-4AF9-A1DC-6AF1DD9CF9A5}"/>
              </a:ext>
            </a:extLst>
          </p:cNvPr>
          <p:cNvSpPr>
            <a:spLocks noGrp="1"/>
          </p:cNvSpPr>
          <p:nvPr>
            <p:ph type="sldNum" sz="quarter" idx="12"/>
          </p:nvPr>
        </p:nvSpPr>
        <p:spPr>
          <a:xfrm>
            <a:off x="448318" y="314150"/>
            <a:ext cx="1200968" cy="1325563"/>
          </a:xfrm>
        </p:spPr>
        <p:txBody>
          <a:bodyPr/>
          <a:lstStyle>
            <a:lvl1pPr>
              <a:defRPr sz="4400">
                <a:solidFill>
                  <a:schemeClr val="accent1"/>
                </a:solidFill>
              </a:defRPr>
            </a:lvl1pPr>
          </a:lstStyle>
          <a:p>
            <a:fld id="{6E266E42-13EF-43ED-B29A-7A75123DC0B2}" type="slidenum">
              <a:rPr lang="en-US" smtClean="0"/>
              <a:pPr/>
              <a:t>‹#›</a:t>
            </a:fld>
            <a:endParaRPr lang="en-US" dirty="0"/>
          </a:p>
        </p:txBody>
      </p:sp>
    </p:spTree>
    <p:extLst>
      <p:ext uri="{BB962C8B-B14F-4D97-AF65-F5344CB8AC3E}">
        <p14:creationId xmlns:p14="http://schemas.microsoft.com/office/powerpoint/2010/main" val="423364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618C-358A-4E6F-B0BA-5D3F26A19768}"/>
              </a:ext>
            </a:extLst>
          </p:cNvPr>
          <p:cNvSpPr>
            <a:spLocks noGrp="1"/>
          </p:cNvSpPr>
          <p:nvPr>
            <p:ph type="title"/>
          </p:nvPr>
        </p:nvSpPr>
        <p:spPr>
          <a:xfrm>
            <a:off x="1840020" y="303415"/>
            <a:ext cx="736568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EDC081E-A9BB-4A83-B51C-0294D7151456}"/>
              </a:ext>
            </a:extLst>
          </p:cNvPr>
          <p:cNvSpPr>
            <a:spLocks noGrp="1"/>
          </p:cNvSpPr>
          <p:nvPr>
            <p:ph sz="half" idx="1"/>
          </p:nvPr>
        </p:nvSpPr>
        <p:spPr>
          <a:xfrm>
            <a:off x="838200" y="1825625"/>
            <a:ext cx="5181600" cy="410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E70E96-5F0A-4759-96DD-30FDE446B7C0}"/>
              </a:ext>
            </a:extLst>
          </p:cNvPr>
          <p:cNvSpPr>
            <a:spLocks noGrp="1"/>
          </p:cNvSpPr>
          <p:nvPr>
            <p:ph sz="half" idx="2"/>
          </p:nvPr>
        </p:nvSpPr>
        <p:spPr>
          <a:xfrm>
            <a:off x="6172200" y="1825625"/>
            <a:ext cx="5181600" cy="4103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1520A2DF-7AF3-44A1-88FF-4DBFEE6B2B3C}"/>
              </a:ext>
            </a:extLst>
          </p:cNvPr>
          <p:cNvSpPr>
            <a:spLocks noGrp="1"/>
          </p:cNvSpPr>
          <p:nvPr>
            <p:ph type="sldNum" sz="quarter" idx="12"/>
          </p:nvPr>
        </p:nvSpPr>
        <p:spPr>
          <a:xfrm>
            <a:off x="448318" y="314150"/>
            <a:ext cx="1099991" cy="1325563"/>
          </a:xfrm>
        </p:spPr>
        <p:txBody>
          <a:bodyPr/>
          <a:lstStyle>
            <a:lvl1pPr>
              <a:defRPr sz="4400">
                <a:solidFill>
                  <a:schemeClr val="accent1"/>
                </a:solidFill>
              </a:defRPr>
            </a:lvl1pPr>
          </a:lstStyle>
          <a:p>
            <a:fld id="{6E266E42-13EF-43ED-B29A-7A75123DC0B2}" type="slidenum">
              <a:rPr lang="en-US" smtClean="0"/>
              <a:pPr/>
              <a:t>‹#›</a:t>
            </a:fld>
            <a:endParaRPr lang="en-US" dirty="0"/>
          </a:p>
        </p:txBody>
      </p:sp>
    </p:spTree>
    <p:extLst>
      <p:ext uri="{BB962C8B-B14F-4D97-AF65-F5344CB8AC3E}">
        <p14:creationId xmlns:p14="http://schemas.microsoft.com/office/powerpoint/2010/main" val="192488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542DF28E-06F9-4CB7-9083-B5D418446603}"/>
              </a:ext>
            </a:extLst>
          </p:cNvPr>
          <p:cNvSpPr>
            <a:spLocks noGrp="1"/>
          </p:cNvSpPr>
          <p:nvPr>
            <p:ph type="sldNum" sz="quarter" idx="12"/>
          </p:nvPr>
        </p:nvSpPr>
        <p:spPr>
          <a:xfrm>
            <a:off x="448318" y="314150"/>
            <a:ext cx="1099991" cy="1325563"/>
          </a:xfrm>
        </p:spPr>
        <p:txBody>
          <a:bodyPr/>
          <a:lstStyle>
            <a:lvl1pPr>
              <a:defRPr sz="4400">
                <a:solidFill>
                  <a:schemeClr val="accent1"/>
                </a:solidFill>
              </a:defRPr>
            </a:lvl1pPr>
          </a:lstStyle>
          <a:p>
            <a:fld id="{6E266E42-13EF-43ED-B29A-7A75123DC0B2}" type="slidenum">
              <a:rPr lang="en-US" smtClean="0"/>
              <a:pPr/>
              <a:t>‹#›</a:t>
            </a:fld>
            <a:endParaRPr lang="en-US" dirty="0"/>
          </a:p>
        </p:txBody>
      </p:sp>
    </p:spTree>
    <p:extLst>
      <p:ext uri="{BB962C8B-B14F-4D97-AF65-F5344CB8AC3E}">
        <p14:creationId xmlns:p14="http://schemas.microsoft.com/office/powerpoint/2010/main" val="1752991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8664E-16BB-4963-83DD-1355A78C6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283B0C-55FB-43B3-9F31-9CD7C747AB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E5399-EC98-47C7-8F98-85DB1FBFE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834B0CB-3A33-4972-B5AC-92E9E77DA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08F17B-F3E4-441D-A81C-6E16893B2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66E42-13EF-43ED-B29A-7A75123DC0B2}" type="slidenum">
              <a:rPr lang="en-US" smtClean="0"/>
              <a:t>‹#›</a:t>
            </a:fld>
            <a:endParaRPr lang="en-US"/>
          </a:p>
        </p:txBody>
      </p:sp>
    </p:spTree>
    <p:extLst>
      <p:ext uri="{BB962C8B-B14F-4D97-AF65-F5344CB8AC3E}">
        <p14:creationId xmlns:p14="http://schemas.microsoft.com/office/powerpoint/2010/main" val="3920981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nferences.uwo.ca/icfm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E28F-DF02-46E1-B9C9-00D55D5BFA69}"/>
              </a:ext>
            </a:extLst>
          </p:cNvPr>
          <p:cNvSpPr>
            <a:spLocks noGrp="1"/>
          </p:cNvSpPr>
          <p:nvPr>
            <p:ph type="ctrTitle"/>
          </p:nvPr>
        </p:nvSpPr>
        <p:spPr>
          <a:xfrm>
            <a:off x="880208" y="1036846"/>
            <a:ext cx="9883666" cy="2647150"/>
          </a:xfrm>
        </p:spPr>
        <p:txBody>
          <a:bodyPr>
            <a:normAutofit/>
          </a:bodyPr>
          <a:lstStyle/>
          <a:p>
            <a:r>
              <a:rPr lang="en-US" sz="3200" b="1" dirty="0">
                <a:solidFill>
                  <a:prstClr val="black"/>
                </a:solidFill>
                <a:latin typeface="Calibri" panose="020F0502020204030204"/>
              </a:rPr>
              <a:t>ICFM Webinar 15</a:t>
            </a:r>
            <a:br>
              <a:rPr lang="en-US" sz="3200" b="1" dirty="0">
                <a:solidFill>
                  <a:prstClr val="black"/>
                </a:solidFill>
                <a:latin typeface="Calibri" panose="020F0502020204030204"/>
              </a:rPr>
            </a:br>
            <a:br>
              <a:rPr lang="en-US" sz="3200" b="1" dirty="0">
                <a:solidFill>
                  <a:prstClr val="black"/>
                </a:solidFill>
                <a:latin typeface="Calibri" panose="020F0502020204030204"/>
              </a:rPr>
            </a:br>
            <a:br>
              <a:rPr lang="en-US" sz="3200" b="1" dirty="0">
                <a:solidFill>
                  <a:prstClr val="black"/>
                </a:solidFill>
                <a:latin typeface="Calibri" panose="020F0502020204030204"/>
              </a:rPr>
            </a:br>
            <a:r>
              <a:rPr lang="en-US" sz="4400" b="1" dirty="0">
                <a:solidFill>
                  <a:prstClr val="black"/>
                </a:solidFill>
                <a:effectLst>
                  <a:outerShdw blurRad="38100" dist="38100" dir="2700000" algn="tl">
                    <a:srgbClr val="000000">
                      <a:alpha val="43137"/>
                    </a:srgbClr>
                  </a:outerShdw>
                </a:effectLst>
                <a:latin typeface="Calibri" panose="020F0502020204030204"/>
              </a:rPr>
              <a:t>Spain Floods of 2024</a:t>
            </a:r>
            <a:endParaRPr lang="en-US" sz="4400"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FE6CE69-11A7-4AB7-B2CA-48B6133389F4}"/>
              </a:ext>
            </a:extLst>
          </p:cNvPr>
          <p:cNvSpPr>
            <a:spLocks noGrp="1"/>
          </p:cNvSpPr>
          <p:nvPr>
            <p:ph type="subTitle" idx="1"/>
          </p:nvPr>
        </p:nvSpPr>
        <p:spPr>
          <a:xfrm>
            <a:off x="1310827" y="4329284"/>
            <a:ext cx="9144000" cy="1655762"/>
          </a:xfrm>
        </p:spPr>
        <p:txBody>
          <a:bodyPr>
            <a:normAutofit fontScale="92500" lnSpcReduction="20000"/>
          </a:bodyPr>
          <a:lstStyle/>
          <a:p>
            <a:pPr lvl="0"/>
            <a:r>
              <a:rPr lang="en-US" sz="2000" b="1" dirty="0">
                <a:solidFill>
                  <a:prstClr val="black"/>
                </a:solidFill>
              </a:rPr>
              <a:t>Slobodan P. </a:t>
            </a:r>
            <a:r>
              <a:rPr lang="en-US" sz="2000" b="1" dirty="0" err="1">
                <a:solidFill>
                  <a:prstClr val="black"/>
                </a:solidFill>
              </a:rPr>
              <a:t>Simonovi</a:t>
            </a:r>
            <a:r>
              <a:rPr lang="sr-Latn-RS" sz="2000" b="1" dirty="0">
                <a:solidFill>
                  <a:prstClr val="black"/>
                </a:solidFill>
              </a:rPr>
              <a:t>ć</a:t>
            </a:r>
            <a:endParaRPr lang="en-US" sz="2000" b="1" dirty="0">
              <a:solidFill>
                <a:prstClr val="black"/>
              </a:solidFill>
            </a:endParaRPr>
          </a:p>
          <a:p>
            <a:pPr lvl="0"/>
            <a:r>
              <a:rPr lang="en-US" sz="2000" b="1" dirty="0">
                <a:solidFill>
                  <a:prstClr val="black"/>
                </a:solidFill>
              </a:rPr>
              <a:t>Chairperson of the ICFM Ad Hoc Committee</a:t>
            </a:r>
          </a:p>
          <a:p>
            <a:pPr lvl="0"/>
            <a:r>
              <a:rPr lang="en-US" sz="2000" dirty="0">
                <a:solidFill>
                  <a:prstClr val="black"/>
                </a:solidFill>
              </a:rPr>
              <a:t>Western University</a:t>
            </a:r>
          </a:p>
          <a:p>
            <a:pPr lvl="0"/>
            <a:r>
              <a:rPr lang="en-US" sz="2000" dirty="0">
                <a:solidFill>
                  <a:prstClr val="black"/>
                </a:solidFill>
              </a:rPr>
              <a:t>Institute for Catastrophic Loss Reduction</a:t>
            </a:r>
          </a:p>
          <a:p>
            <a:pPr lvl="0"/>
            <a:r>
              <a:rPr lang="en-US" sz="2000" dirty="0">
                <a:solidFill>
                  <a:prstClr val="black"/>
                </a:solidFill>
              </a:rPr>
              <a:t>London, Ontario, Canada</a:t>
            </a:r>
          </a:p>
          <a:p>
            <a:endParaRPr lang="en-US" dirty="0"/>
          </a:p>
        </p:txBody>
      </p:sp>
    </p:spTree>
    <p:extLst>
      <p:ext uri="{BB962C8B-B14F-4D97-AF65-F5344CB8AC3E}">
        <p14:creationId xmlns:p14="http://schemas.microsoft.com/office/powerpoint/2010/main" val="280730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49D7-BBB8-42D3-9DBA-81D0260062A1}"/>
              </a:ext>
            </a:extLst>
          </p:cNvPr>
          <p:cNvSpPr>
            <a:spLocks noGrp="1"/>
          </p:cNvSpPr>
          <p:nvPr>
            <p:ph type="title"/>
          </p:nvPr>
        </p:nvSpPr>
        <p:spPr>
          <a:xfrm>
            <a:off x="1252182" y="314635"/>
            <a:ext cx="8121820" cy="1325563"/>
          </a:xfrm>
        </p:spPr>
        <p:txBody>
          <a:bodyPr/>
          <a:lstStyle/>
          <a:p>
            <a:r>
              <a:rPr lang="en-US" dirty="0" err="1">
                <a:effectLst>
                  <a:outerShdw blurRad="38100" dist="38100" dir="2700000" algn="tl">
                    <a:srgbClr val="000000">
                      <a:alpha val="43137"/>
                    </a:srgbClr>
                  </a:outerShdw>
                </a:effectLst>
                <a:latin typeface="+mn-lt"/>
              </a:rPr>
              <a:t>ICFM10</a:t>
            </a:r>
            <a:r>
              <a:rPr lang="en-US" dirty="0">
                <a:effectLst>
                  <a:outerShdw blurRad="38100" dist="38100" dir="2700000" algn="tl">
                    <a:srgbClr val="000000">
                      <a:alpha val="43137"/>
                    </a:srgbClr>
                  </a:outerShdw>
                </a:effectLst>
                <a:latin typeface="+mn-lt"/>
              </a:rPr>
              <a:t> update</a:t>
            </a:r>
          </a:p>
        </p:txBody>
      </p:sp>
      <p:sp>
        <p:nvSpPr>
          <p:cNvPr id="3" name="Content Placeholder 2">
            <a:extLst>
              <a:ext uri="{FF2B5EF4-FFF2-40B4-BE49-F238E27FC236}">
                <a16:creationId xmlns:a16="http://schemas.microsoft.com/office/drawing/2014/main" id="{AE0641AB-1ED2-4A77-9E3E-46C68D7A2ADC}"/>
              </a:ext>
            </a:extLst>
          </p:cNvPr>
          <p:cNvSpPr>
            <a:spLocks noGrp="1"/>
          </p:cNvSpPr>
          <p:nvPr>
            <p:ph idx="1"/>
          </p:nvPr>
        </p:nvSpPr>
        <p:spPr>
          <a:xfrm>
            <a:off x="798990" y="1368339"/>
            <a:ext cx="10515600" cy="4810796"/>
          </a:xfrm>
        </p:spPr>
        <p:txBody>
          <a:bodyPr>
            <a:normAutofit fontScale="92500" lnSpcReduction="10000"/>
          </a:bodyPr>
          <a:lstStyle/>
          <a:p>
            <a:r>
              <a:rPr lang="en-US" dirty="0">
                <a:solidFill>
                  <a:schemeClr val="accent5"/>
                </a:solidFill>
                <a:effectLst>
                  <a:outerShdw blurRad="38100" dist="38100" dir="2700000" algn="tl">
                    <a:srgbClr val="000000">
                      <a:alpha val="43137"/>
                    </a:srgbClr>
                  </a:outerShdw>
                </a:effectLst>
              </a:rPr>
              <a:t>Deadline extension Feb 28, 2025</a:t>
            </a:r>
          </a:p>
          <a:p>
            <a:pPr lvl="1"/>
            <a:r>
              <a:rPr lang="en-US" dirty="0">
                <a:solidFill>
                  <a:schemeClr val="accent5"/>
                </a:solidFill>
                <a:effectLst>
                  <a:outerShdw blurRad="38100" dist="38100" dir="2700000" algn="tl">
                    <a:srgbClr val="000000">
                      <a:alpha val="43137"/>
                    </a:srgbClr>
                  </a:outerShdw>
                </a:effectLst>
              </a:rPr>
              <a:t>Abstracts</a:t>
            </a:r>
          </a:p>
          <a:p>
            <a:pPr lvl="1"/>
            <a:r>
              <a:rPr lang="en-US" dirty="0">
                <a:solidFill>
                  <a:schemeClr val="accent5"/>
                </a:solidFill>
                <a:effectLst>
                  <a:outerShdw blurRad="38100" dist="38100" dir="2700000" algn="tl">
                    <a:srgbClr val="000000">
                      <a:alpha val="43137"/>
                    </a:srgbClr>
                  </a:outerShdw>
                </a:effectLst>
              </a:rPr>
              <a:t>Special sessions</a:t>
            </a:r>
          </a:p>
          <a:p>
            <a:r>
              <a:rPr lang="en-US" dirty="0">
                <a:solidFill>
                  <a:schemeClr val="accent5"/>
                </a:solidFill>
                <a:effectLst>
                  <a:outerShdw blurRad="38100" dist="38100" dir="2700000" algn="tl">
                    <a:srgbClr val="000000">
                      <a:alpha val="43137"/>
                    </a:srgbClr>
                  </a:outerShdw>
                </a:effectLst>
              </a:rPr>
              <a:t>Conference website is available at:</a:t>
            </a:r>
          </a:p>
          <a:p>
            <a:pPr marL="457200" lvl="1" indent="0">
              <a:buNone/>
            </a:pPr>
            <a:endParaRPr lang="en-US" dirty="0">
              <a:solidFill>
                <a:srgbClr val="0563C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endParaRPr>
          </a:p>
          <a:p>
            <a:pPr marL="457200" lvl="1" indent="0">
              <a:buNone/>
            </a:pPr>
            <a:r>
              <a:rPr lang="en-US" dirty="0">
                <a:solidFill>
                  <a:srgbClr val="FF0000"/>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a:t>
            </a:r>
            <a:r>
              <a:rPr lang="en-US" dirty="0" err="1">
                <a:solidFill>
                  <a:srgbClr val="FF0000"/>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icfm10.com</a:t>
            </a:r>
            <a:endParaRPr lang="en-US" dirty="0">
              <a:solidFill>
                <a:srgbClr val="FF0000"/>
              </a:solidFill>
              <a:effectLst>
                <a:outerShdw blurRad="38100" dist="38100" dir="2700000" algn="tl">
                  <a:srgbClr val="000000">
                    <a:alpha val="43137"/>
                  </a:srgbClr>
                </a:outerShdw>
              </a:effectLst>
            </a:endParaRPr>
          </a:p>
          <a:p>
            <a:pPr marL="457200" lvl="1" indent="0">
              <a:buNone/>
            </a:pPr>
            <a:endParaRPr lang="en-US" dirty="0">
              <a:solidFill>
                <a:srgbClr val="FF0000"/>
              </a:solidFill>
              <a:effectLst>
                <a:outerShdw blurRad="38100" dist="38100" dir="2700000" algn="tl">
                  <a:srgbClr val="000000">
                    <a:alpha val="43137"/>
                  </a:srgbClr>
                </a:outerShdw>
              </a:effectLst>
            </a:endParaRPr>
          </a:p>
          <a:p>
            <a:r>
              <a:rPr lang="en-US" dirty="0">
                <a:solidFill>
                  <a:srgbClr val="70A5D4"/>
                </a:solidFill>
                <a:effectLst>
                  <a:outerShdw blurRad="38100" dist="38100" dir="2700000" algn="tl">
                    <a:srgbClr val="000000">
                      <a:alpha val="43137"/>
                    </a:srgbClr>
                  </a:outerShdw>
                </a:effectLst>
              </a:rPr>
              <a:t>Please register to receive regular updates</a:t>
            </a:r>
          </a:p>
          <a:p>
            <a:r>
              <a:rPr lang="en-US" dirty="0">
                <a:solidFill>
                  <a:srgbClr val="70A5D4"/>
                </a:solidFill>
                <a:effectLst>
                  <a:outerShdw blurRad="38100" dist="38100" dir="2700000" algn="tl">
                    <a:srgbClr val="000000">
                      <a:alpha val="43137"/>
                    </a:srgbClr>
                  </a:outerShdw>
                </a:effectLst>
              </a:rPr>
              <a:t>Submit an abstract</a:t>
            </a:r>
          </a:p>
          <a:p>
            <a:r>
              <a:rPr lang="en-US" dirty="0">
                <a:solidFill>
                  <a:srgbClr val="70A5D4"/>
                </a:solidFill>
                <a:effectLst>
                  <a:outerShdw blurRad="38100" dist="38100" dir="2700000" algn="tl">
                    <a:srgbClr val="000000">
                      <a:alpha val="43137"/>
                    </a:srgbClr>
                  </a:outerShdw>
                </a:effectLst>
              </a:rPr>
              <a:t>Submit a session proposal</a:t>
            </a:r>
          </a:p>
          <a:p>
            <a:endParaRPr lang="en-US" dirty="0">
              <a:solidFill>
                <a:srgbClr val="70A5D4"/>
              </a:solidFill>
              <a:effectLst>
                <a:outerShdw blurRad="38100" dist="38100" dir="2700000" algn="tl">
                  <a:srgbClr val="000000">
                    <a:alpha val="43137"/>
                  </a:srgbClr>
                </a:outerShdw>
              </a:effectLst>
            </a:endParaRPr>
          </a:p>
          <a:p>
            <a:r>
              <a:rPr lang="en-US" dirty="0">
                <a:solidFill>
                  <a:srgbClr val="FF0000"/>
                </a:solidFill>
                <a:effectLst>
                  <a:outerShdw blurRad="38100" dist="38100" dir="2700000" algn="tl">
                    <a:srgbClr val="000000">
                      <a:alpha val="43137"/>
                    </a:srgbClr>
                  </a:outerShdw>
                </a:effectLst>
              </a:rPr>
              <a:t>May 20 – 22, 2026   see you in London (Canada)</a:t>
            </a:r>
          </a:p>
        </p:txBody>
      </p:sp>
      <p:sp>
        <p:nvSpPr>
          <p:cNvPr id="6" name="Slide Number Placeholder 5">
            <a:extLst>
              <a:ext uri="{FF2B5EF4-FFF2-40B4-BE49-F238E27FC236}">
                <a16:creationId xmlns:a16="http://schemas.microsoft.com/office/drawing/2014/main" id="{B6A2C81C-D4A3-4C98-87AE-A54511463B33}"/>
              </a:ext>
            </a:extLst>
          </p:cNvPr>
          <p:cNvSpPr>
            <a:spLocks noGrp="1"/>
          </p:cNvSpPr>
          <p:nvPr>
            <p:ph type="sldNum" sz="quarter" idx="12"/>
          </p:nvPr>
        </p:nvSpPr>
        <p:spPr>
          <a:xfrm>
            <a:off x="798990" y="314150"/>
            <a:ext cx="850296" cy="1325563"/>
          </a:xfrm>
        </p:spPr>
        <p:txBody>
          <a:bodyPr/>
          <a:lstStyle/>
          <a:p>
            <a:pPr algn="l"/>
            <a:fld id="{6E266E42-13EF-43ED-B29A-7A75123DC0B2}" type="slidenum">
              <a:rPr lang="en-US" smtClean="0"/>
              <a:pPr algn="l"/>
              <a:t>2</a:t>
            </a:fld>
            <a:endParaRPr lang="en-US" dirty="0"/>
          </a:p>
        </p:txBody>
      </p:sp>
      <p:pic>
        <p:nvPicPr>
          <p:cNvPr id="4" name="Picture 3">
            <a:extLst>
              <a:ext uri="{FF2B5EF4-FFF2-40B4-BE49-F238E27FC236}">
                <a16:creationId xmlns:a16="http://schemas.microsoft.com/office/drawing/2014/main" id="{C984DBA2-DD5D-CEB1-AC53-0FBAF2E2E1A9}"/>
              </a:ext>
            </a:extLst>
          </p:cNvPr>
          <p:cNvPicPr>
            <a:picLocks noChangeAspect="1"/>
          </p:cNvPicPr>
          <p:nvPr/>
        </p:nvPicPr>
        <p:blipFill>
          <a:blip r:embed="rId4"/>
          <a:stretch>
            <a:fillRect/>
          </a:stretch>
        </p:blipFill>
        <p:spPr>
          <a:xfrm>
            <a:off x="8159262" y="1368339"/>
            <a:ext cx="3640014" cy="261373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FB0FBC8-5D83-5365-D32F-3194C23E9743}"/>
              </a:ext>
            </a:extLst>
          </p:cNvPr>
          <p:cNvPicPr>
            <a:picLocks noChangeAspect="1"/>
          </p:cNvPicPr>
          <p:nvPr/>
        </p:nvPicPr>
        <p:blipFill>
          <a:blip r:embed="rId5"/>
          <a:stretch>
            <a:fillRect/>
          </a:stretch>
        </p:blipFill>
        <p:spPr>
          <a:xfrm>
            <a:off x="8159262" y="4182794"/>
            <a:ext cx="3714750" cy="2090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937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49D7-BBB8-42D3-9DBA-81D0260062A1}"/>
              </a:ext>
            </a:extLst>
          </p:cNvPr>
          <p:cNvSpPr>
            <a:spLocks noGrp="1"/>
          </p:cNvSpPr>
          <p:nvPr>
            <p:ph type="title"/>
          </p:nvPr>
        </p:nvSpPr>
        <p:spPr>
          <a:xfrm>
            <a:off x="1173707" y="229336"/>
            <a:ext cx="8755039" cy="1325563"/>
          </a:xfrm>
        </p:spPr>
        <p:txBody>
          <a:bodyPr>
            <a:normAutofit/>
          </a:bodyPr>
          <a:lstStyle/>
          <a:p>
            <a:r>
              <a:rPr lang="en-US" sz="4000" dirty="0">
                <a:effectLst>
                  <a:outerShdw blurRad="38100" dist="38100" dir="2700000" algn="tl">
                    <a:srgbClr val="000000">
                      <a:alpha val="43137"/>
                    </a:srgbClr>
                  </a:outerShdw>
                </a:effectLst>
                <a:latin typeface="+mn-lt"/>
              </a:rPr>
              <a:t>Webinar </a:t>
            </a:r>
            <a:r>
              <a:rPr lang="en-US" sz="4000" dirty="0" err="1">
                <a:effectLst>
                  <a:outerShdw blurRad="38100" dist="38100" dir="2700000" algn="tl">
                    <a:srgbClr val="000000">
                      <a:alpha val="43137"/>
                    </a:srgbClr>
                  </a:outerShdw>
                </a:effectLst>
                <a:latin typeface="+mn-lt"/>
              </a:rPr>
              <a:t>No.15</a:t>
            </a:r>
            <a:r>
              <a:rPr lang="en-US" sz="4000" dirty="0">
                <a:effectLst>
                  <a:outerShdw blurRad="38100" dist="38100" dir="2700000" algn="tl">
                    <a:srgbClr val="000000">
                      <a:alpha val="43137"/>
                    </a:srgbClr>
                  </a:outerShdw>
                </a:effectLst>
                <a:latin typeface="+mn-lt"/>
              </a:rPr>
              <a:t> – Spain Floods of 2024 </a:t>
            </a:r>
          </a:p>
        </p:txBody>
      </p:sp>
      <p:sp>
        <p:nvSpPr>
          <p:cNvPr id="6" name="Slide Number Placeholder 5">
            <a:extLst>
              <a:ext uri="{FF2B5EF4-FFF2-40B4-BE49-F238E27FC236}">
                <a16:creationId xmlns:a16="http://schemas.microsoft.com/office/drawing/2014/main" id="{B6A2C81C-D4A3-4C98-87AE-A54511463B33}"/>
              </a:ext>
            </a:extLst>
          </p:cNvPr>
          <p:cNvSpPr>
            <a:spLocks noGrp="1"/>
          </p:cNvSpPr>
          <p:nvPr>
            <p:ph type="sldNum" sz="quarter" idx="12"/>
          </p:nvPr>
        </p:nvSpPr>
        <p:spPr>
          <a:xfrm>
            <a:off x="845439" y="457442"/>
            <a:ext cx="850296" cy="810154"/>
          </a:xfrm>
        </p:spPr>
        <p:txBody>
          <a:bodyPr/>
          <a:lstStyle/>
          <a:p>
            <a:pPr algn="l"/>
            <a:fld id="{6E266E42-13EF-43ED-B29A-7A75123DC0B2}" type="slidenum">
              <a:rPr lang="en-US" smtClean="0"/>
              <a:pPr algn="l"/>
              <a:t>3</a:t>
            </a:fld>
            <a:endParaRPr lang="en-US" dirty="0"/>
          </a:p>
        </p:txBody>
      </p:sp>
      <p:sp>
        <p:nvSpPr>
          <p:cNvPr id="5" name="Content Placeholder 4">
            <a:extLst>
              <a:ext uri="{FF2B5EF4-FFF2-40B4-BE49-F238E27FC236}">
                <a16:creationId xmlns:a16="http://schemas.microsoft.com/office/drawing/2014/main" id="{D7BDBDBD-E9CE-42F4-EC78-39046A96CD4E}"/>
              </a:ext>
            </a:extLst>
          </p:cNvPr>
          <p:cNvSpPr>
            <a:spLocks noGrp="1"/>
          </p:cNvSpPr>
          <p:nvPr>
            <p:ph idx="1"/>
          </p:nvPr>
        </p:nvSpPr>
        <p:spPr>
          <a:xfrm>
            <a:off x="804080" y="1554899"/>
            <a:ext cx="6284213" cy="4182488"/>
          </a:xfrm>
        </p:spPr>
        <p:txBody>
          <a:bodyPr>
            <a:normAutofit lnSpcReduction="10000"/>
          </a:bodyPr>
          <a:lstStyle/>
          <a:p>
            <a:r>
              <a:rPr lang="en-US" dirty="0">
                <a:solidFill>
                  <a:srgbClr val="70A5D4"/>
                </a:solidFill>
                <a:effectLst>
                  <a:outerShdw blurRad="38100" dist="38100" dir="2700000" algn="tl">
                    <a:srgbClr val="000000">
                      <a:alpha val="43137"/>
                    </a:srgbClr>
                  </a:outerShdw>
                </a:effectLst>
              </a:rPr>
              <a:t>The Valencia floods of October 29 will go down in history as the deadliest disaster in modern Spanish history and the most catastrophic flood-related event in Europe in the past 50 years, claiming the lives of more than 229 people and creating €10 billion of damage</a:t>
            </a:r>
          </a:p>
          <a:p>
            <a:r>
              <a:rPr lang="en-US" dirty="0">
                <a:solidFill>
                  <a:srgbClr val="70A5D4"/>
                </a:solidFill>
                <a:effectLst>
                  <a:outerShdw blurRad="38100" dist="38100" dir="2700000" algn="tl">
                    <a:srgbClr val="000000">
                      <a:alpha val="43137"/>
                    </a:srgbClr>
                  </a:outerShdw>
                </a:effectLst>
              </a:rPr>
              <a:t>A year's worth of rain fell in one day</a:t>
            </a:r>
          </a:p>
          <a:p>
            <a:r>
              <a:rPr lang="en-US" dirty="0">
                <a:solidFill>
                  <a:srgbClr val="70A5D4"/>
                </a:solidFill>
                <a:effectLst>
                  <a:outerShdw blurRad="38100" dist="38100" dir="2700000" algn="tl">
                    <a:srgbClr val="000000">
                      <a:alpha val="43137"/>
                    </a:srgbClr>
                  </a:outerShdw>
                </a:effectLst>
              </a:rPr>
              <a:t>Communities struggle to recover</a:t>
            </a:r>
          </a:p>
          <a:p>
            <a:pPr marL="0" indent="0">
              <a:buNone/>
            </a:pPr>
            <a:endParaRPr lang="en-US" dirty="0">
              <a:solidFill>
                <a:srgbClr val="70A5D4"/>
              </a:solidFill>
              <a:effectLst>
                <a:outerShdw blurRad="38100" dist="38100" dir="2700000" algn="tl">
                  <a:srgbClr val="000000">
                    <a:alpha val="43137"/>
                  </a:srgbClr>
                </a:outerShdw>
              </a:effectLst>
            </a:endParaRPr>
          </a:p>
          <a:p>
            <a:endParaRPr lang="en-US" dirty="0">
              <a:solidFill>
                <a:srgbClr val="70A5D4"/>
              </a:solidFill>
              <a:effectLst>
                <a:outerShdw blurRad="38100" dist="38100" dir="2700000" algn="tl">
                  <a:srgbClr val="000000">
                    <a:alpha val="43137"/>
                  </a:srgbClr>
                </a:outerShdw>
              </a:effectLst>
            </a:endParaRPr>
          </a:p>
          <a:p>
            <a:pPr marL="0" indent="0">
              <a:buNone/>
            </a:pPr>
            <a:endParaRPr lang="en-US" dirty="0">
              <a:solidFill>
                <a:srgbClr val="70A5D4"/>
              </a:solidFill>
              <a:effectLst>
                <a:outerShdw blurRad="38100" dist="38100" dir="2700000" algn="tl">
                  <a:srgbClr val="000000">
                    <a:alpha val="43137"/>
                  </a:srgbClr>
                </a:outerShdw>
              </a:effectLst>
            </a:endParaRPr>
          </a:p>
        </p:txBody>
      </p:sp>
      <p:pic>
        <p:nvPicPr>
          <p:cNvPr id="1026" name="Picture 2" descr="Spain Is Being Flooded by Devastating Storms — The Climate Crisis Is to Blame">
            <a:extLst>
              <a:ext uri="{FF2B5EF4-FFF2-40B4-BE49-F238E27FC236}">
                <a16:creationId xmlns:a16="http://schemas.microsoft.com/office/drawing/2014/main" id="{6D606F32-E9D4-7618-AA6A-402A67889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663" y="2124861"/>
            <a:ext cx="4764977" cy="317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4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1489E-C86B-1507-6641-6C23B3E64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A633D-318B-6C44-C5CB-BD64992AA403}"/>
              </a:ext>
            </a:extLst>
          </p:cNvPr>
          <p:cNvSpPr>
            <a:spLocks noGrp="1"/>
          </p:cNvSpPr>
          <p:nvPr>
            <p:ph type="title"/>
          </p:nvPr>
        </p:nvSpPr>
        <p:spPr>
          <a:xfrm>
            <a:off x="1173707" y="229336"/>
            <a:ext cx="8755039" cy="1325563"/>
          </a:xfrm>
        </p:spPr>
        <p:txBody>
          <a:bodyPr>
            <a:normAutofit/>
          </a:bodyPr>
          <a:lstStyle/>
          <a:p>
            <a:r>
              <a:rPr lang="en-US" sz="4000" dirty="0">
                <a:effectLst>
                  <a:outerShdw blurRad="38100" dist="38100" dir="2700000" algn="tl">
                    <a:srgbClr val="000000">
                      <a:alpha val="43137"/>
                    </a:srgbClr>
                  </a:outerShdw>
                </a:effectLst>
                <a:latin typeface="+mn-lt"/>
              </a:rPr>
              <a:t>Webinar </a:t>
            </a:r>
            <a:r>
              <a:rPr lang="en-US" sz="4000" dirty="0" err="1">
                <a:effectLst>
                  <a:outerShdw blurRad="38100" dist="38100" dir="2700000" algn="tl">
                    <a:srgbClr val="000000">
                      <a:alpha val="43137"/>
                    </a:srgbClr>
                  </a:outerShdw>
                </a:effectLst>
                <a:latin typeface="+mn-lt"/>
              </a:rPr>
              <a:t>No.15</a:t>
            </a:r>
            <a:r>
              <a:rPr lang="en-US" sz="4000" dirty="0">
                <a:effectLst>
                  <a:outerShdw blurRad="38100" dist="38100" dir="2700000" algn="tl">
                    <a:srgbClr val="000000">
                      <a:alpha val="43137"/>
                    </a:srgbClr>
                  </a:outerShdw>
                </a:effectLst>
                <a:latin typeface="+mn-lt"/>
              </a:rPr>
              <a:t> – Spain Floods of 2024 </a:t>
            </a:r>
          </a:p>
        </p:txBody>
      </p:sp>
      <p:sp>
        <p:nvSpPr>
          <p:cNvPr id="6" name="Slide Number Placeholder 5">
            <a:extLst>
              <a:ext uri="{FF2B5EF4-FFF2-40B4-BE49-F238E27FC236}">
                <a16:creationId xmlns:a16="http://schemas.microsoft.com/office/drawing/2014/main" id="{F684790E-0183-EC35-FA63-EF0A5CB874C0}"/>
              </a:ext>
            </a:extLst>
          </p:cNvPr>
          <p:cNvSpPr>
            <a:spLocks noGrp="1"/>
          </p:cNvSpPr>
          <p:nvPr>
            <p:ph type="sldNum" sz="quarter" idx="12"/>
          </p:nvPr>
        </p:nvSpPr>
        <p:spPr>
          <a:xfrm>
            <a:off x="845439" y="457442"/>
            <a:ext cx="850296" cy="810154"/>
          </a:xfrm>
        </p:spPr>
        <p:txBody>
          <a:bodyPr/>
          <a:lstStyle/>
          <a:p>
            <a:pPr algn="l"/>
            <a:fld id="{6E266E42-13EF-43ED-B29A-7A75123DC0B2}" type="slidenum">
              <a:rPr lang="en-US" smtClean="0"/>
              <a:pPr algn="l"/>
              <a:t>4</a:t>
            </a:fld>
            <a:endParaRPr lang="en-US" dirty="0"/>
          </a:p>
        </p:txBody>
      </p:sp>
      <p:sp>
        <p:nvSpPr>
          <p:cNvPr id="5" name="Content Placeholder 4">
            <a:extLst>
              <a:ext uri="{FF2B5EF4-FFF2-40B4-BE49-F238E27FC236}">
                <a16:creationId xmlns:a16="http://schemas.microsoft.com/office/drawing/2014/main" id="{7C7D11AC-1620-D8E3-649E-01CA930A0742}"/>
              </a:ext>
            </a:extLst>
          </p:cNvPr>
          <p:cNvSpPr>
            <a:spLocks noGrp="1"/>
          </p:cNvSpPr>
          <p:nvPr>
            <p:ph idx="1"/>
          </p:nvPr>
        </p:nvSpPr>
        <p:spPr>
          <a:xfrm>
            <a:off x="804080" y="1554899"/>
            <a:ext cx="10515600" cy="4182488"/>
          </a:xfrm>
        </p:spPr>
        <p:txBody>
          <a:bodyPr>
            <a:normAutofit fontScale="85000" lnSpcReduction="20000"/>
          </a:bodyPr>
          <a:lstStyle/>
          <a:p>
            <a:r>
              <a:rPr lang="en-US" dirty="0">
                <a:solidFill>
                  <a:srgbClr val="70A5D4"/>
                </a:solidFill>
                <a:effectLst>
                  <a:outerShdw blurRad="38100" dist="38100" dir="2700000" algn="tl">
                    <a:srgbClr val="000000">
                      <a:alpha val="43137"/>
                    </a:srgbClr>
                  </a:outerShdw>
                </a:effectLst>
              </a:rPr>
              <a:t>Politicians are involved in a blame game over who is responsible</a:t>
            </a:r>
          </a:p>
          <a:p>
            <a:r>
              <a:rPr lang="en-US" dirty="0">
                <a:solidFill>
                  <a:srgbClr val="70A5D4"/>
                </a:solidFill>
                <a:effectLst>
                  <a:outerShdw blurRad="38100" dist="38100" dir="2700000" algn="tl">
                    <a:srgbClr val="000000">
                      <a:alpha val="43137"/>
                    </a:srgbClr>
                  </a:outerShdw>
                </a:effectLst>
              </a:rPr>
              <a:t>Scientists work to understand the causes and scale of the disaster</a:t>
            </a:r>
          </a:p>
          <a:p>
            <a:pPr lvl="1"/>
            <a:r>
              <a:rPr lang="en-US" dirty="0">
                <a:solidFill>
                  <a:srgbClr val="70A5D4"/>
                </a:solidFill>
                <a:effectLst>
                  <a:outerShdw blurRad="38100" dist="38100" dir="2700000" algn="tl">
                    <a:srgbClr val="000000">
                      <a:alpha val="43137"/>
                    </a:srgbClr>
                  </a:outerShdw>
                </a:effectLst>
              </a:rPr>
              <a:t>The Mediterranean is one of the most vulnerable regions</a:t>
            </a:r>
          </a:p>
          <a:p>
            <a:pPr lvl="1"/>
            <a:r>
              <a:rPr lang="en-US" dirty="0">
                <a:solidFill>
                  <a:srgbClr val="70A5D4"/>
                </a:solidFill>
                <a:effectLst>
                  <a:outerShdw blurRad="38100" dist="38100" dir="2700000" algn="tl">
                    <a:srgbClr val="000000">
                      <a:alpha val="43137"/>
                    </a:srgbClr>
                  </a:outerShdw>
                </a:effectLst>
              </a:rPr>
              <a:t>DANA weather systems occur when an area of low pressure gets cut off from the main flow of the jet stream. This leaves them stuck over an area, delivering rainfall for several days. When cold air high up in the atmosphere meets warm air from the Mediterranean, the storm intensifies.</a:t>
            </a:r>
          </a:p>
          <a:p>
            <a:r>
              <a:rPr lang="en-US" dirty="0">
                <a:solidFill>
                  <a:srgbClr val="70A5D4"/>
                </a:solidFill>
                <a:effectLst>
                  <a:outerShdw blurRad="38100" dist="38100" dir="2700000" algn="tl">
                    <a:srgbClr val="000000">
                      <a:alpha val="43137"/>
                    </a:srgbClr>
                  </a:outerShdw>
                </a:effectLst>
              </a:rPr>
              <a:t>Many questions remain open</a:t>
            </a:r>
          </a:p>
          <a:p>
            <a:pPr lvl="1"/>
            <a:r>
              <a:rPr lang="en-US" dirty="0">
                <a:solidFill>
                  <a:srgbClr val="70A5D4"/>
                </a:solidFill>
                <a:effectLst>
                  <a:outerShdw blurRad="38100" dist="38100" dir="2700000" algn="tl">
                    <a:srgbClr val="000000">
                      <a:alpha val="43137"/>
                    </a:srgbClr>
                  </a:outerShdw>
                </a:effectLst>
              </a:rPr>
              <a:t>Why loss of life?</a:t>
            </a:r>
          </a:p>
          <a:p>
            <a:pPr lvl="1"/>
            <a:r>
              <a:rPr lang="en-US" dirty="0">
                <a:solidFill>
                  <a:srgbClr val="70A5D4"/>
                </a:solidFill>
                <a:effectLst>
                  <a:outerShdw blurRad="38100" dist="38100" dir="2700000" algn="tl">
                    <a:srgbClr val="000000">
                      <a:alpha val="43137"/>
                    </a:srgbClr>
                  </a:outerShdw>
                </a:effectLst>
              </a:rPr>
              <a:t>How to recover?</a:t>
            </a:r>
          </a:p>
          <a:p>
            <a:pPr lvl="1"/>
            <a:r>
              <a:rPr lang="en-US" dirty="0">
                <a:solidFill>
                  <a:srgbClr val="70A5D4"/>
                </a:solidFill>
                <a:effectLst>
                  <a:outerShdw blurRad="38100" dist="38100" dir="2700000" algn="tl">
                    <a:srgbClr val="000000">
                      <a:alpha val="43137"/>
                    </a:srgbClr>
                  </a:outerShdw>
                </a:effectLst>
              </a:rPr>
              <a:t>Who is responsible for what?</a:t>
            </a:r>
          </a:p>
          <a:p>
            <a:pPr lvl="1"/>
            <a:r>
              <a:rPr lang="en-US" dirty="0">
                <a:solidFill>
                  <a:srgbClr val="70A5D4"/>
                </a:solidFill>
                <a:effectLst>
                  <a:outerShdw blurRad="38100" dist="38100" dir="2700000" algn="tl">
                    <a:srgbClr val="000000">
                      <a:alpha val="43137"/>
                    </a:srgbClr>
                  </a:outerShdw>
                </a:effectLst>
              </a:rPr>
              <a:t>How to deal with climate change (if it is to be </a:t>
            </a:r>
          </a:p>
          <a:p>
            <a:pPr marL="457200" lvl="1" indent="0">
              <a:buNone/>
            </a:pPr>
            <a:r>
              <a:rPr lang="en-US" dirty="0">
                <a:solidFill>
                  <a:srgbClr val="70A5D4"/>
                </a:solidFill>
                <a:effectLst>
                  <a:outerShdw blurRad="38100" dist="38100" dir="2700000" algn="tl">
                    <a:srgbClr val="000000">
                      <a:alpha val="43137"/>
                    </a:srgbClr>
                  </a:outerShdw>
                </a:effectLst>
              </a:rPr>
              <a:t>    blamed)?</a:t>
            </a:r>
          </a:p>
          <a:p>
            <a:pPr lvl="1"/>
            <a:r>
              <a:rPr lang="en-US" dirty="0">
                <a:solidFill>
                  <a:srgbClr val="70A5D4"/>
                </a:solidFill>
                <a:effectLst>
                  <a:outerShdw blurRad="38100" dist="38100" dir="2700000" algn="tl">
                    <a:srgbClr val="000000">
                      <a:alpha val="43137"/>
                    </a:srgbClr>
                  </a:outerShdw>
                </a:effectLst>
              </a:rPr>
              <a:t>How to reduce vulnerability and increase resilience? </a:t>
            </a:r>
          </a:p>
          <a:p>
            <a:pPr lvl="1"/>
            <a:endParaRPr lang="en-US" dirty="0">
              <a:solidFill>
                <a:srgbClr val="70A5D4"/>
              </a:solidFill>
              <a:effectLst>
                <a:outerShdw blurRad="38100" dist="38100" dir="2700000" algn="tl">
                  <a:srgbClr val="000000">
                    <a:alpha val="43137"/>
                  </a:srgbClr>
                </a:outerShdw>
              </a:effectLst>
            </a:endParaRPr>
          </a:p>
          <a:p>
            <a:pPr lvl="1"/>
            <a:endParaRPr lang="en-US" dirty="0">
              <a:solidFill>
                <a:srgbClr val="70A5D4"/>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DD0AB3EF-9F64-3A69-2E34-708D1F1DD8E7}"/>
              </a:ext>
            </a:extLst>
          </p:cNvPr>
          <p:cNvPicPr>
            <a:picLocks noChangeAspect="1"/>
          </p:cNvPicPr>
          <p:nvPr/>
        </p:nvPicPr>
        <p:blipFill>
          <a:blip r:embed="rId3"/>
          <a:stretch>
            <a:fillRect/>
          </a:stretch>
        </p:blipFill>
        <p:spPr>
          <a:xfrm>
            <a:off x="7364627" y="3429000"/>
            <a:ext cx="4328984" cy="3131372"/>
          </a:xfrm>
          <a:prstGeom prst="rect">
            <a:avLst/>
          </a:prstGeom>
        </p:spPr>
      </p:pic>
    </p:spTree>
    <p:extLst>
      <p:ext uri="{BB962C8B-B14F-4D97-AF65-F5344CB8AC3E}">
        <p14:creationId xmlns:p14="http://schemas.microsoft.com/office/powerpoint/2010/main" val="373594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EF8F5-5181-2F56-8706-1BF8FF620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2D865-5376-49D0-CB58-928BD116D999}"/>
              </a:ext>
            </a:extLst>
          </p:cNvPr>
          <p:cNvSpPr>
            <a:spLocks noGrp="1"/>
          </p:cNvSpPr>
          <p:nvPr>
            <p:ph type="title"/>
          </p:nvPr>
        </p:nvSpPr>
        <p:spPr>
          <a:xfrm>
            <a:off x="1173707" y="229336"/>
            <a:ext cx="8755039" cy="1325563"/>
          </a:xfrm>
        </p:spPr>
        <p:txBody>
          <a:bodyPr>
            <a:normAutofit/>
          </a:bodyPr>
          <a:lstStyle/>
          <a:p>
            <a:r>
              <a:rPr lang="en-US" sz="4000" dirty="0">
                <a:effectLst>
                  <a:outerShdw blurRad="38100" dist="38100" dir="2700000" algn="tl">
                    <a:srgbClr val="000000">
                      <a:alpha val="43137"/>
                    </a:srgbClr>
                  </a:outerShdw>
                </a:effectLst>
                <a:latin typeface="+mn-lt"/>
              </a:rPr>
              <a:t>Webinar </a:t>
            </a:r>
            <a:r>
              <a:rPr lang="en-US" sz="4000" dirty="0" err="1">
                <a:effectLst>
                  <a:outerShdw blurRad="38100" dist="38100" dir="2700000" algn="tl">
                    <a:srgbClr val="000000">
                      <a:alpha val="43137"/>
                    </a:srgbClr>
                  </a:outerShdw>
                </a:effectLst>
                <a:latin typeface="+mn-lt"/>
              </a:rPr>
              <a:t>No.15</a:t>
            </a:r>
            <a:r>
              <a:rPr lang="en-US" sz="4000" dirty="0">
                <a:effectLst>
                  <a:outerShdw blurRad="38100" dist="38100" dir="2700000" algn="tl">
                    <a:srgbClr val="000000">
                      <a:alpha val="43137"/>
                    </a:srgbClr>
                  </a:outerShdw>
                </a:effectLst>
                <a:latin typeface="+mn-lt"/>
              </a:rPr>
              <a:t> – Spain Floods of 2024 </a:t>
            </a:r>
          </a:p>
        </p:txBody>
      </p:sp>
      <p:sp>
        <p:nvSpPr>
          <p:cNvPr id="6" name="Slide Number Placeholder 5">
            <a:extLst>
              <a:ext uri="{FF2B5EF4-FFF2-40B4-BE49-F238E27FC236}">
                <a16:creationId xmlns:a16="http://schemas.microsoft.com/office/drawing/2014/main" id="{07ABAF3F-95CC-2219-4471-E6D9E60905C2}"/>
              </a:ext>
            </a:extLst>
          </p:cNvPr>
          <p:cNvSpPr>
            <a:spLocks noGrp="1"/>
          </p:cNvSpPr>
          <p:nvPr>
            <p:ph type="sldNum" sz="quarter" idx="12"/>
          </p:nvPr>
        </p:nvSpPr>
        <p:spPr>
          <a:xfrm>
            <a:off x="845439" y="457442"/>
            <a:ext cx="850296" cy="810154"/>
          </a:xfrm>
        </p:spPr>
        <p:txBody>
          <a:bodyPr/>
          <a:lstStyle/>
          <a:p>
            <a:pPr algn="l"/>
            <a:fld id="{6E266E42-13EF-43ED-B29A-7A75123DC0B2}" type="slidenum">
              <a:rPr lang="en-US" smtClean="0"/>
              <a:pPr algn="l"/>
              <a:t>5</a:t>
            </a:fld>
            <a:endParaRPr lang="en-US" dirty="0"/>
          </a:p>
        </p:txBody>
      </p:sp>
      <p:sp>
        <p:nvSpPr>
          <p:cNvPr id="5" name="Content Placeholder 4">
            <a:extLst>
              <a:ext uri="{FF2B5EF4-FFF2-40B4-BE49-F238E27FC236}">
                <a16:creationId xmlns:a16="http://schemas.microsoft.com/office/drawing/2014/main" id="{A771FEE8-C252-6511-53BE-BF140C763214}"/>
              </a:ext>
            </a:extLst>
          </p:cNvPr>
          <p:cNvSpPr>
            <a:spLocks noGrp="1"/>
          </p:cNvSpPr>
          <p:nvPr>
            <p:ph idx="1"/>
          </p:nvPr>
        </p:nvSpPr>
        <p:spPr>
          <a:xfrm>
            <a:off x="804080" y="1267596"/>
            <a:ext cx="10515600" cy="4469791"/>
          </a:xfrm>
        </p:spPr>
        <p:txBody>
          <a:bodyPr>
            <a:normAutofit fontScale="92500" lnSpcReduction="10000"/>
          </a:bodyPr>
          <a:lstStyle/>
          <a:p>
            <a:r>
              <a:rPr lang="en-US" dirty="0">
                <a:solidFill>
                  <a:srgbClr val="70A5D4"/>
                </a:solidFill>
                <a:effectLst>
                  <a:outerShdw blurRad="38100" dist="38100" dir="2700000" algn="tl">
                    <a:srgbClr val="000000">
                      <a:alpha val="43137"/>
                    </a:srgbClr>
                  </a:outerShdw>
                </a:effectLst>
              </a:rPr>
              <a:t>Speakers:</a:t>
            </a:r>
          </a:p>
          <a:p>
            <a:pPr marL="0" indent="0">
              <a:buNone/>
            </a:pPr>
            <a:r>
              <a:rPr lang="en-US" sz="2000" dirty="0">
                <a:solidFill>
                  <a:srgbClr val="70A5D4"/>
                </a:solidFill>
                <a:effectLst>
                  <a:outerShdw blurRad="38100" dist="38100" dir="2700000" algn="tl">
                    <a:srgbClr val="000000">
                      <a:alpha val="43137"/>
                    </a:srgbClr>
                  </a:outerShdw>
                </a:effectLst>
              </a:rPr>
              <a:t>Dr. Félix Francés</a:t>
            </a:r>
          </a:p>
          <a:p>
            <a:pPr marL="0" indent="0">
              <a:buNone/>
            </a:pPr>
            <a:r>
              <a:rPr lang="en-US" sz="2000" dirty="0">
                <a:solidFill>
                  <a:srgbClr val="70A5D4"/>
                </a:solidFill>
                <a:effectLst>
                  <a:outerShdw blurRad="38100" dist="38100" dir="2700000" algn="tl">
                    <a:srgbClr val="000000">
                      <a:alpha val="43137"/>
                    </a:srgbClr>
                  </a:outerShdw>
                </a:effectLst>
              </a:rPr>
              <a:t>Professor of Hydrology at UPV</a:t>
            </a:r>
          </a:p>
          <a:p>
            <a:pPr marL="0" indent="0">
              <a:buNone/>
            </a:pPr>
            <a:r>
              <a:rPr lang="en-US" sz="2000" dirty="0">
                <a:solidFill>
                  <a:srgbClr val="70A5D4"/>
                </a:solidFill>
                <a:effectLst>
                  <a:outerShdw blurRad="38100" dist="38100" dir="2700000" algn="tl">
                    <a:srgbClr val="000000">
                      <a:alpha val="43137"/>
                    </a:srgbClr>
                  </a:outerShdw>
                </a:effectLst>
              </a:rPr>
              <a:t>Research Institute of Water and Environmental Engineering</a:t>
            </a:r>
          </a:p>
          <a:p>
            <a:pPr marL="0" indent="0">
              <a:buNone/>
            </a:pPr>
            <a:r>
              <a:rPr lang="en-US" sz="2000" dirty="0">
                <a:solidFill>
                  <a:srgbClr val="70A5D4"/>
                </a:solidFill>
                <a:effectLst>
                  <a:outerShdw blurRad="38100" dist="38100" dir="2700000" algn="tl">
                    <a:srgbClr val="000000">
                      <a:alpha val="43137"/>
                    </a:srgbClr>
                  </a:outerShdw>
                </a:effectLst>
              </a:rPr>
              <a:t>Polytechnic University of Valencia,  Valencia, Spain</a:t>
            </a:r>
          </a:p>
          <a:p>
            <a:pPr marL="0" indent="0">
              <a:buNone/>
            </a:pPr>
            <a:r>
              <a:rPr lang="en-US" sz="2000" i="1" dirty="0">
                <a:solidFill>
                  <a:srgbClr val="FF0000"/>
                </a:solidFill>
                <a:effectLst>
                  <a:outerShdw blurRad="38100" dist="38100" dir="2700000" algn="tl">
                    <a:srgbClr val="000000">
                      <a:alpha val="43137"/>
                    </a:srgbClr>
                  </a:outerShdw>
                </a:effectLst>
              </a:rPr>
              <a:t>Flood Risk Management and the October 2024 Flash Flood of </a:t>
            </a:r>
            <a:r>
              <a:rPr lang="en-US" sz="2000" i="1" dirty="0" err="1">
                <a:solidFill>
                  <a:srgbClr val="FF0000"/>
                </a:solidFill>
                <a:effectLst>
                  <a:outerShdw blurRad="38100" dist="38100" dir="2700000" algn="tl">
                    <a:srgbClr val="000000">
                      <a:alpha val="43137"/>
                    </a:srgbClr>
                  </a:outerShdw>
                </a:effectLst>
              </a:rPr>
              <a:t>Poyo</a:t>
            </a:r>
            <a:r>
              <a:rPr lang="en-US" sz="2000" i="1" dirty="0">
                <a:solidFill>
                  <a:srgbClr val="FF0000"/>
                </a:solidFill>
                <a:effectLst>
                  <a:outerShdw blurRad="38100" dist="38100" dir="2700000" algn="tl">
                    <a:srgbClr val="000000">
                      <a:alpha val="43137"/>
                    </a:srgbClr>
                  </a:outerShdw>
                </a:effectLst>
              </a:rPr>
              <a:t> Ravine in </a:t>
            </a:r>
            <a:r>
              <a:rPr lang="en-US" sz="2000" i="1">
                <a:solidFill>
                  <a:srgbClr val="FF0000"/>
                </a:solidFill>
                <a:effectLst>
                  <a:outerShdw blurRad="38100" dist="38100" dir="2700000" algn="tl">
                    <a:srgbClr val="000000">
                      <a:alpha val="43137"/>
                    </a:srgbClr>
                  </a:outerShdw>
                </a:effectLst>
              </a:rPr>
              <a:t>Valencia, Spain</a:t>
            </a:r>
            <a:endParaRPr lang="en-US" sz="2000" i="1" dirty="0">
              <a:solidFill>
                <a:srgbClr val="FF0000"/>
              </a:solidFill>
              <a:effectLst>
                <a:outerShdw blurRad="38100" dist="38100" dir="2700000" algn="tl">
                  <a:srgbClr val="000000">
                    <a:alpha val="43137"/>
                  </a:srgbClr>
                </a:outerShdw>
              </a:effectLst>
            </a:endParaRPr>
          </a:p>
          <a:p>
            <a:pPr marL="0" indent="0">
              <a:buNone/>
            </a:pPr>
            <a:endParaRPr lang="en-US" sz="2000" dirty="0">
              <a:solidFill>
                <a:srgbClr val="70A5D4"/>
              </a:solidFill>
              <a:effectLst>
                <a:outerShdw blurRad="38100" dist="38100" dir="2700000" algn="tl">
                  <a:srgbClr val="000000">
                    <a:alpha val="43137"/>
                  </a:srgbClr>
                </a:outerShdw>
              </a:effectLst>
            </a:endParaRPr>
          </a:p>
          <a:p>
            <a:pPr marL="0" indent="0">
              <a:buNone/>
            </a:pPr>
            <a:r>
              <a:rPr lang="en-US" sz="2000" dirty="0">
                <a:solidFill>
                  <a:srgbClr val="70A5D4"/>
                </a:solidFill>
                <a:effectLst>
                  <a:outerShdw blurRad="38100" dist="38100" dir="2700000" algn="tl">
                    <a:srgbClr val="000000">
                      <a:alpha val="43137"/>
                    </a:srgbClr>
                  </a:outerShdw>
                </a:effectLst>
              </a:rPr>
              <a:t>Dr. Prieto Sierra Cristina</a:t>
            </a:r>
          </a:p>
          <a:p>
            <a:pPr marL="0" indent="0">
              <a:buNone/>
            </a:pPr>
            <a:r>
              <a:rPr lang="en-US" sz="2000" dirty="0">
                <a:solidFill>
                  <a:srgbClr val="70A5D4"/>
                </a:solidFill>
                <a:effectLst>
                  <a:outerShdw blurRad="38100" dist="38100" dir="2700000" algn="tl">
                    <a:srgbClr val="000000">
                      <a:alpha val="43137"/>
                    </a:srgbClr>
                  </a:outerShdw>
                </a:effectLst>
              </a:rPr>
              <a:t>Director of Science in Hydrological Sciences and Hydrometeorological Hazards</a:t>
            </a:r>
          </a:p>
          <a:p>
            <a:pPr marL="0" indent="0">
              <a:buNone/>
            </a:pPr>
            <a:r>
              <a:rPr lang="en-US" sz="2000" dirty="0">
                <a:solidFill>
                  <a:srgbClr val="70A5D4"/>
                </a:solidFill>
                <a:effectLst>
                  <a:outerShdw blurRad="38100" dist="38100" dir="2700000" algn="tl">
                    <a:srgbClr val="000000">
                      <a:alpha val="43137"/>
                    </a:srgbClr>
                  </a:outerShdw>
                </a:effectLst>
              </a:rPr>
              <a:t>Senior researcher</a:t>
            </a:r>
          </a:p>
          <a:p>
            <a:pPr marL="0" indent="0">
              <a:buNone/>
            </a:pPr>
            <a:r>
              <a:rPr lang="en-US" sz="2000" dirty="0">
                <a:solidFill>
                  <a:srgbClr val="70A5D4"/>
                </a:solidFill>
                <a:effectLst>
                  <a:outerShdw blurRad="38100" dist="38100" dir="2700000" algn="tl">
                    <a:srgbClr val="000000">
                      <a:alpha val="43137"/>
                    </a:srgbClr>
                  </a:outerShdw>
                </a:effectLst>
              </a:rPr>
              <a:t>Instituto de </a:t>
            </a:r>
            <a:r>
              <a:rPr lang="en-US" sz="2000" dirty="0" err="1">
                <a:solidFill>
                  <a:srgbClr val="70A5D4"/>
                </a:solidFill>
                <a:effectLst>
                  <a:outerShdw blurRad="38100" dist="38100" dir="2700000" algn="tl">
                    <a:srgbClr val="000000">
                      <a:alpha val="43137"/>
                    </a:srgbClr>
                  </a:outerShdw>
                </a:effectLst>
              </a:rPr>
              <a:t>Hidráulica</a:t>
            </a:r>
            <a:r>
              <a:rPr lang="en-US" sz="2000" dirty="0">
                <a:solidFill>
                  <a:srgbClr val="70A5D4"/>
                </a:solidFill>
                <a:effectLst>
                  <a:outerShdw blurRad="38100" dist="38100" dir="2700000" algn="tl">
                    <a:srgbClr val="000000">
                      <a:alpha val="43137"/>
                    </a:srgbClr>
                  </a:outerShdw>
                </a:effectLst>
              </a:rPr>
              <a:t> Ambiental de la Universidad de Cantabria, Santander, Spain</a:t>
            </a:r>
          </a:p>
          <a:p>
            <a:pPr marL="0" indent="0">
              <a:buNone/>
            </a:pPr>
            <a:r>
              <a:rPr lang="en-US" sz="2000" i="1" dirty="0">
                <a:solidFill>
                  <a:srgbClr val="FF0000"/>
                </a:solidFill>
                <a:effectLst>
                  <a:outerShdw blurRad="38100" dist="38100" dir="2700000" algn="tl">
                    <a:srgbClr val="000000">
                      <a:alpha val="43137"/>
                    </a:srgbClr>
                  </a:outerShdw>
                </a:effectLst>
              </a:rPr>
              <a:t>Flash Floods: Advancing Methods and Case Studies in Northern Spain</a:t>
            </a:r>
          </a:p>
          <a:p>
            <a:endParaRPr lang="en-US" dirty="0">
              <a:solidFill>
                <a:srgbClr val="70A5D4"/>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A8E10A5-28FA-3976-61B9-8C5AC821921A}"/>
              </a:ext>
            </a:extLst>
          </p:cNvPr>
          <p:cNvPicPr>
            <a:picLocks noChangeAspect="1"/>
          </p:cNvPicPr>
          <p:nvPr/>
        </p:nvPicPr>
        <p:blipFill>
          <a:blip r:embed="rId3"/>
          <a:stretch>
            <a:fillRect/>
          </a:stretch>
        </p:blipFill>
        <p:spPr>
          <a:xfrm>
            <a:off x="10159438" y="2170957"/>
            <a:ext cx="1638821" cy="1092547"/>
          </a:xfrm>
          <a:prstGeom prst="rect">
            <a:avLst/>
          </a:prstGeom>
        </p:spPr>
      </p:pic>
      <p:pic>
        <p:nvPicPr>
          <p:cNvPr id="4" name="Picture 3">
            <a:extLst>
              <a:ext uri="{FF2B5EF4-FFF2-40B4-BE49-F238E27FC236}">
                <a16:creationId xmlns:a16="http://schemas.microsoft.com/office/drawing/2014/main" id="{E210C9AE-D4E9-E45E-24CE-B22A6E7A472B}"/>
              </a:ext>
            </a:extLst>
          </p:cNvPr>
          <p:cNvPicPr>
            <a:picLocks noChangeAspect="1"/>
          </p:cNvPicPr>
          <p:nvPr/>
        </p:nvPicPr>
        <p:blipFill>
          <a:blip r:embed="rId4"/>
          <a:stretch>
            <a:fillRect/>
          </a:stretch>
        </p:blipFill>
        <p:spPr>
          <a:xfrm>
            <a:off x="10577428" y="4301764"/>
            <a:ext cx="981541" cy="1329043"/>
          </a:xfrm>
          <a:prstGeom prst="rect">
            <a:avLst/>
          </a:prstGeom>
        </p:spPr>
      </p:pic>
    </p:spTree>
    <p:extLst>
      <p:ext uri="{BB962C8B-B14F-4D97-AF65-F5344CB8AC3E}">
        <p14:creationId xmlns:p14="http://schemas.microsoft.com/office/powerpoint/2010/main" val="417510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612</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ICFM Webinar 15   Spain Floods of 2024</vt:lpstr>
      <vt:lpstr>ICFM10 update</vt:lpstr>
      <vt:lpstr>Webinar No.15 – Spain Floods of 2024 </vt:lpstr>
      <vt:lpstr>Webinar No.15 – Spain Floods of 2024 </vt:lpstr>
      <vt:lpstr>Webinar No.15 – Spain Floods of 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Slobodan P. Simonovic</dc:creator>
  <cp:lastModifiedBy>Slobodan P. Simonovic</cp:lastModifiedBy>
  <cp:revision>77</cp:revision>
  <dcterms:created xsi:type="dcterms:W3CDTF">2020-05-22T13:43:01Z</dcterms:created>
  <dcterms:modified xsi:type="dcterms:W3CDTF">2024-12-19T00:03:22Z</dcterms:modified>
</cp:coreProperties>
</file>