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8" r:id="rId1"/>
  </p:sldMasterIdLst>
  <p:notesMasterIdLst>
    <p:notesMasterId r:id="rId32"/>
  </p:notesMasterIdLst>
  <p:handoutMasterIdLst>
    <p:handoutMasterId r:id="rId33"/>
  </p:handoutMasterIdLst>
  <p:sldIdLst>
    <p:sldId id="256" r:id="rId2"/>
    <p:sldId id="976" r:id="rId3"/>
    <p:sldId id="962" r:id="rId4"/>
    <p:sldId id="945" r:id="rId5"/>
    <p:sldId id="981" r:id="rId6"/>
    <p:sldId id="768" r:id="rId7"/>
    <p:sldId id="262" r:id="rId8"/>
    <p:sldId id="965" r:id="rId9"/>
    <p:sldId id="977" r:id="rId10"/>
    <p:sldId id="947" r:id="rId11"/>
    <p:sldId id="949" r:id="rId12"/>
    <p:sldId id="951" r:id="rId13"/>
    <p:sldId id="964" r:id="rId14"/>
    <p:sldId id="973" r:id="rId15"/>
    <p:sldId id="961" r:id="rId16"/>
    <p:sldId id="551" r:id="rId17"/>
    <p:sldId id="552" r:id="rId18"/>
    <p:sldId id="556" r:id="rId19"/>
    <p:sldId id="557" r:id="rId20"/>
    <p:sldId id="618" r:id="rId21"/>
    <p:sldId id="597" r:id="rId22"/>
    <p:sldId id="538" r:id="rId23"/>
    <p:sldId id="975" r:id="rId24"/>
    <p:sldId id="805" r:id="rId25"/>
    <p:sldId id="870" r:id="rId26"/>
    <p:sldId id="933" r:id="rId27"/>
    <p:sldId id="600" r:id="rId28"/>
    <p:sldId id="930" r:id="rId29"/>
    <p:sldId id="971" r:id="rId30"/>
    <p:sldId id="258" r:id="rId31"/>
  </p:sldIdLst>
  <p:sldSz cx="12192000" cy="6858000"/>
  <p:notesSz cx="7099300" cy="10234613"/>
  <p:defaultTextStyle>
    <a:defPPr>
      <a:defRPr lang="es-E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élix Francés" initials="FF"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6CC"/>
    <a:srgbClr val="FFFF00"/>
    <a:srgbClr val="FFFFCC"/>
    <a:srgbClr val="00FFFF"/>
    <a:srgbClr val="FF9966"/>
    <a:srgbClr val="33CCFF"/>
    <a:srgbClr val="FFFF99"/>
    <a:srgbClr val="5C60F6"/>
    <a:srgbClr val="FA300E"/>
    <a:srgbClr val="D0D8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16" autoAdjust="0"/>
    <p:restoredTop sz="90581" autoAdjust="0"/>
  </p:normalViewPr>
  <p:slideViewPr>
    <p:cSldViewPr>
      <p:cViewPr varScale="1">
        <p:scale>
          <a:sx n="78" d="100"/>
          <a:sy n="78" d="100"/>
        </p:scale>
        <p:origin x="125" y="58"/>
      </p:cViewPr>
      <p:guideLst>
        <p:guide orient="horz" pos="2160"/>
        <p:guide pos="3840"/>
      </p:guideLst>
    </p:cSldViewPr>
  </p:slideViewPr>
  <p:outlineViewPr>
    <p:cViewPr>
      <p:scale>
        <a:sx n="33" d="100"/>
        <a:sy n="33" d="100"/>
      </p:scale>
      <p:origin x="0" y="69516"/>
    </p:cViewPr>
  </p:outlineViewPr>
  <p:notesTextViewPr>
    <p:cViewPr>
      <p:scale>
        <a:sx n="3" d="2"/>
        <a:sy n="3" d="2"/>
      </p:scale>
      <p:origin x="0" y="0"/>
    </p:cViewPr>
  </p:notesTextViewPr>
  <p:sorterViewPr>
    <p:cViewPr varScale="1">
      <p:scale>
        <a:sx n="100" d="100"/>
        <a:sy n="100" d="100"/>
      </p:scale>
      <p:origin x="0" y="0"/>
    </p:cViewPr>
  </p:sorterViewPr>
  <p:notesViewPr>
    <p:cSldViewPr>
      <p:cViewPr>
        <p:scale>
          <a:sx n="125" d="100"/>
          <a:sy n="125" d="100"/>
        </p:scale>
        <p:origin x="2916" y="-342"/>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D:\DiegoM\20241108_Poyo\Resultados_datos_observados_v2.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4"/>
          <c:order val="4"/>
          <c:tx>
            <c:strRef>
              <c:f>Obs!$J$1</c:f>
              <c:strCache>
                <c:ptCount val="1"/>
                <c:pt idx="0">
                  <c:v>PP (mm)</c:v>
                </c:pt>
              </c:strCache>
            </c:strRef>
          </c:tx>
          <c:spPr>
            <a:solidFill>
              <a:srgbClr val="4BACC6"/>
            </a:solidFill>
            <a:ln>
              <a:solidFill>
                <a:srgbClr val="4BACC6"/>
              </a:solidFill>
            </a:ln>
            <a:effectLst/>
          </c:spPr>
          <c:invertIfNegative val="0"/>
          <c:cat>
            <c:numRef>
              <c:f>Obs!$E$2:$E$13</c:f>
              <c:numCache>
                <c:formatCode>m/d/yyyy</c:formatCode>
                <c:ptCount val="12"/>
                <c:pt idx="0">
                  <c:v>45593</c:v>
                </c:pt>
                <c:pt idx="1">
                  <c:v>45594</c:v>
                </c:pt>
                <c:pt idx="2">
                  <c:v>45595</c:v>
                </c:pt>
                <c:pt idx="3">
                  <c:v>45596</c:v>
                </c:pt>
                <c:pt idx="4">
                  <c:v>45597</c:v>
                </c:pt>
                <c:pt idx="5">
                  <c:v>45598</c:v>
                </c:pt>
                <c:pt idx="6">
                  <c:v>45599</c:v>
                </c:pt>
                <c:pt idx="7">
                  <c:v>45600</c:v>
                </c:pt>
                <c:pt idx="8">
                  <c:v>45601</c:v>
                </c:pt>
                <c:pt idx="9">
                  <c:v>45602</c:v>
                </c:pt>
                <c:pt idx="10">
                  <c:v>45603</c:v>
                </c:pt>
                <c:pt idx="11">
                  <c:v>45604</c:v>
                </c:pt>
              </c:numCache>
            </c:numRef>
          </c:cat>
          <c:val>
            <c:numRef>
              <c:f>Obs!$J$2:$J$13</c:f>
              <c:numCache>
                <c:formatCode>0.00</c:formatCode>
                <c:ptCount val="12"/>
                <c:pt idx="0">
                  <c:v>6.2873000000000001</c:v>
                </c:pt>
                <c:pt idx="1">
                  <c:v>429.9622</c:v>
                </c:pt>
                <c:pt idx="2">
                  <c:v>0.48430000000000001</c:v>
                </c:pt>
                <c:pt idx="3">
                  <c:v>0.4083</c:v>
                </c:pt>
                <c:pt idx="4">
                  <c:v>1.2596000000000001</c:v>
                </c:pt>
                <c:pt idx="5">
                  <c:v>2.7799999999999998E-2</c:v>
                </c:pt>
                <c:pt idx="6">
                  <c:v>8.6042000000000005</c:v>
                </c:pt>
                <c:pt idx="7">
                  <c:v>0.19800000000000001</c:v>
                </c:pt>
                <c:pt idx="8">
                  <c:v>2.7799999999999998E-2</c:v>
                </c:pt>
                <c:pt idx="9">
                  <c:v>0</c:v>
                </c:pt>
                <c:pt idx="10">
                  <c:v>2.7799999999999998E-2</c:v>
                </c:pt>
                <c:pt idx="11">
                  <c:v>2.7799999999999998E-2</c:v>
                </c:pt>
              </c:numCache>
            </c:numRef>
          </c:val>
          <c:extLst>
            <c:ext xmlns:c16="http://schemas.microsoft.com/office/drawing/2014/chart" uri="{C3380CC4-5D6E-409C-BE32-E72D297353CC}">
              <c16:uniqueId val="{00000000-F017-483B-967F-7AEC342794A8}"/>
            </c:ext>
          </c:extLst>
        </c:ser>
        <c:dLbls>
          <c:showLegendKey val="0"/>
          <c:showVal val="0"/>
          <c:showCatName val="0"/>
          <c:showSerName val="0"/>
          <c:showPercent val="0"/>
          <c:showBubbleSize val="0"/>
        </c:dLbls>
        <c:gapWidth val="0"/>
        <c:axId val="1211639200"/>
        <c:axId val="1211640032"/>
      </c:barChart>
      <c:scatterChart>
        <c:scatterStyle val="lineMarker"/>
        <c:varyColors val="0"/>
        <c:ser>
          <c:idx val="0"/>
          <c:order val="0"/>
          <c:tx>
            <c:strRef>
              <c:f>Obs!$F$1</c:f>
              <c:strCache>
                <c:ptCount val="1"/>
                <c:pt idx="0">
                  <c:v>Q_hidrológico</c:v>
                </c:pt>
              </c:strCache>
            </c:strRef>
          </c:tx>
          <c:spPr>
            <a:ln w="19050" cap="rnd">
              <a:solidFill>
                <a:srgbClr val="00B0F0"/>
              </a:solidFill>
              <a:round/>
            </a:ln>
            <a:effectLst/>
          </c:spPr>
          <c:marker>
            <c:symbol val="none"/>
          </c:marker>
          <c:xVal>
            <c:numRef>
              <c:f>Obs!$E$2:$E$13</c:f>
              <c:numCache>
                <c:formatCode>m/d/yyyy</c:formatCode>
                <c:ptCount val="12"/>
                <c:pt idx="0">
                  <c:v>45593</c:v>
                </c:pt>
                <c:pt idx="1">
                  <c:v>45594</c:v>
                </c:pt>
                <c:pt idx="2">
                  <c:v>45595</c:v>
                </c:pt>
                <c:pt idx="3">
                  <c:v>45596</c:v>
                </c:pt>
                <c:pt idx="4">
                  <c:v>45597</c:v>
                </c:pt>
                <c:pt idx="5">
                  <c:v>45598</c:v>
                </c:pt>
                <c:pt idx="6">
                  <c:v>45599</c:v>
                </c:pt>
                <c:pt idx="7">
                  <c:v>45600</c:v>
                </c:pt>
                <c:pt idx="8">
                  <c:v>45601</c:v>
                </c:pt>
                <c:pt idx="9">
                  <c:v>45602</c:v>
                </c:pt>
                <c:pt idx="10">
                  <c:v>45603</c:v>
                </c:pt>
                <c:pt idx="11">
                  <c:v>45604</c:v>
                </c:pt>
              </c:numCache>
            </c:numRef>
          </c:xVal>
          <c:yVal>
            <c:numRef>
              <c:f>Obs!$F$2:$F$13</c:f>
              <c:numCache>
                <c:formatCode>0.00</c:formatCode>
                <c:ptCount val="12"/>
                <c:pt idx="0">
                  <c:v>0.60429999999999995</c:v>
                </c:pt>
                <c:pt idx="1">
                  <c:v>207.63149999999999</c:v>
                </c:pt>
                <c:pt idx="2">
                  <c:v>154.26730000000001</c:v>
                </c:pt>
                <c:pt idx="3">
                  <c:v>88.777900000000002</c:v>
                </c:pt>
                <c:pt idx="4">
                  <c:v>47.713500000000003</c:v>
                </c:pt>
                <c:pt idx="5">
                  <c:v>24.427199999999999</c:v>
                </c:pt>
                <c:pt idx="6">
                  <c:v>12.456</c:v>
                </c:pt>
                <c:pt idx="7">
                  <c:v>5.9459</c:v>
                </c:pt>
                <c:pt idx="8">
                  <c:v>2.8031999999999999</c:v>
                </c:pt>
                <c:pt idx="9">
                  <c:v>1.3352999999999999</c:v>
                </c:pt>
                <c:pt idx="10">
                  <c:v>0.66239999999999999</c:v>
                </c:pt>
                <c:pt idx="11">
                  <c:v>0.35730000000000001</c:v>
                </c:pt>
              </c:numCache>
            </c:numRef>
          </c:yVal>
          <c:smooth val="0"/>
          <c:extLst>
            <c:ext xmlns:c16="http://schemas.microsoft.com/office/drawing/2014/chart" uri="{C3380CC4-5D6E-409C-BE32-E72D297353CC}">
              <c16:uniqueId val="{00000001-F017-483B-967F-7AEC342794A8}"/>
            </c:ext>
          </c:extLst>
        </c:ser>
        <c:ser>
          <c:idx val="1"/>
          <c:order val="1"/>
          <c:tx>
            <c:strRef>
              <c:f>Obs!$G$1</c:f>
              <c:strCache>
                <c:ptCount val="1"/>
                <c:pt idx="0">
                  <c:v>Q_sólido</c:v>
                </c:pt>
              </c:strCache>
            </c:strRef>
          </c:tx>
          <c:spPr>
            <a:ln w="19050" cap="rnd">
              <a:solidFill>
                <a:srgbClr val="C00000"/>
              </a:solidFill>
              <a:round/>
            </a:ln>
            <a:effectLst/>
          </c:spPr>
          <c:marker>
            <c:symbol val="none"/>
          </c:marker>
          <c:xVal>
            <c:numRef>
              <c:f>Obs!$E$2:$E$13</c:f>
              <c:numCache>
                <c:formatCode>m/d/yyyy</c:formatCode>
                <c:ptCount val="12"/>
                <c:pt idx="0">
                  <c:v>45593</c:v>
                </c:pt>
                <c:pt idx="1">
                  <c:v>45594</c:v>
                </c:pt>
                <c:pt idx="2">
                  <c:v>45595</c:v>
                </c:pt>
                <c:pt idx="3">
                  <c:v>45596</c:v>
                </c:pt>
                <c:pt idx="4">
                  <c:v>45597</c:v>
                </c:pt>
                <c:pt idx="5">
                  <c:v>45598</c:v>
                </c:pt>
                <c:pt idx="6">
                  <c:v>45599</c:v>
                </c:pt>
                <c:pt idx="7">
                  <c:v>45600</c:v>
                </c:pt>
                <c:pt idx="8">
                  <c:v>45601</c:v>
                </c:pt>
                <c:pt idx="9">
                  <c:v>45602</c:v>
                </c:pt>
                <c:pt idx="10">
                  <c:v>45603</c:v>
                </c:pt>
                <c:pt idx="11">
                  <c:v>45604</c:v>
                </c:pt>
              </c:numCache>
            </c:numRef>
          </c:xVal>
          <c:yVal>
            <c:numRef>
              <c:f>Obs!$G$2:$G$13</c:f>
              <c:numCache>
                <c:formatCode>0.00</c:formatCode>
                <c:ptCount val="12"/>
                <c:pt idx="0">
                  <c:v>2.07778E-3</c:v>
                </c:pt>
                <c:pt idx="1">
                  <c:v>89.36766815</c:v>
                </c:pt>
                <c:pt idx="2">
                  <c:v>61.340057369999997</c:v>
                </c:pt>
                <c:pt idx="3">
                  <c:v>25.826128010000001</c:v>
                </c:pt>
                <c:pt idx="4">
                  <c:v>9.2961816800000001</c:v>
                </c:pt>
                <c:pt idx="5">
                  <c:v>3.3947119699999999</c:v>
                </c:pt>
                <c:pt idx="6">
                  <c:v>1.2137267599999999</c:v>
                </c:pt>
                <c:pt idx="7">
                  <c:v>0.38743295999999999</c:v>
                </c:pt>
                <c:pt idx="8">
                  <c:v>0.11775574</c:v>
                </c:pt>
                <c:pt idx="9">
                  <c:v>3.5331799999999997E-2</c:v>
                </c:pt>
                <c:pt idx="10">
                  <c:v>1.108428E-2</c:v>
                </c:pt>
                <c:pt idx="11">
                  <c:v>4.1448800000000001E-3</c:v>
                </c:pt>
              </c:numCache>
            </c:numRef>
          </c:yVal>
          <c:smooth val="0"/>
          <c:extLst>
            <c:ext xmlns:c16="http://schemas.microsoft.com/office/drawing/2014/chart" uri="{C3380CC4-5D6E-409C-BE32-E72D297353CC}">
              <c16:uniqueId val="{00000002-F017-483B-967F-7AEC342794A8}"/>
            </c:ext>
          </c:extLst>
        </c:ser>
        <c:ser>
          <c:idx val="2"/>
          <c:order val="2"/>
          <c:tx>
            <c:strRef>
              <c:f>Obs!$H$1</c:f>
              <c:strCache>
                <c:ptCount val="1"/>
                <c:pt idx="0">
                  <c:v>Q_total</c:v>
                </c:pt>
              </c:strCache>
            </c:strRef>
          </c:tx>
          <c:spPr>
            <a:ln w="44450" cap="rnd">
              <a:solidFill>
                <a:schemeClr val="tx1"/>
              </a:solidFill>
              <a:round/>
            </a:ln>
            <a:effectLst/>
          </c:spPr>
          <c:marker>
            <c:symbol val="none"/>
          </c:marker>
          <c:xVal>
            <c:numRef>
              <c:f>Obs!$E$2:$E$13</c:f>
              <c:numCache>
                <c:formatCode>m/d/yyyy</c:formatCode>
                <c:ptCount val="12"/>
                <c:pt idx="0">
                  <c:v>45593</c:v>
                </c:pt>
                <c:pt idx="1">
                  <c:v>45594</c:v>
                </c:pt>
                <c:pt idx="2">
                  <c:v>45595</c:v>
                </c:pt>
                <c:pt idx="3">
                  <c:v>45596</c:v>
                </c:pt>
                <c:pt idx="4">
                  <c:v>45597</c:v>
                </c:pt>
                <c:pt idx="5">
                  <c:v>45598</c:v>
                </c:pt>
                <c:pt idx="6">
                  <c:v>45599</c:v>
                </c:pt>
                <c:pt idx="7">
                  <c:v>45600</c:v>
                </c:pt>
                <c:pt idx="8">
                  <c:v>45601</c:v>
                </c:pt>
                <c:pt idx="9">
                  <c:v>45602</c:v>
                </c:pt>
                <c:pt idx="10">
                  <c:v>45603</c:v>
                </c:pt>
                <c:pt idx="11">
                  <c:v>45604</c:v>
                </c:pt>
              </c:numCache>
            </c:numRef>
          </c:xVal>
          <c:yVal>
            <c:numRef>
              <c:f>Obs!$H$2:$H$13</c:f>
              <c:numCache>
                <c:formatCode>0.00</c:formatCode>
                <c:ptCount val="12"/>
                <c:pt idx="0">
                  <c:v>0.60637777999999998</c:v>
                </c:pt>
                <c:pt idx="1">
                  <c:v>296.99916815</c:v>
                </c:pt>
                <c:pt idx="2">
                  <c:v>215.60735736999999</c:v>
                </c:pt>
                <c:pt idx="3">
                  <c:v>114.60402801000001</c:v>
                </c:pt>
                <c:pt idx="4">
                  <c:v>57.00968168</c:v>
                </c:pt>
                <c:pt idx="5">
                  <c:v>27.821911969999999</c:v>
                </c:pt>
                <c:pt idx="6">
                  <c:v>13.66972676</c:v>
                </c:pt>
                <c:pt idx="7">
                  <c:v>6.3333329599999999</c:v>
                </c:pt>
                <c:pt idx="8">
                  <c:v>2.9209557400000001</c:v>
                </c:pt>
                <c:pt idx="9">
                  <c:v>1.3706318</c:v>
                </c:pt>
                <c:pt idx="10">
                  <c:v>0.67348427999999994</c:v>
                </c:pt>
                <c:pt idx="11">
                  <c:v>0.36144488000000002</c:v>
                </c:pt>
              </c:numCache>
            </c:numRef>
          </c:yVal>
          <c:smooth val="0"/>
          <c:extLst>
            <c:ext xmlns:c16="http://schemas.microsoft.com/office/drawing/2014/chart" uri="{C3380CC4-5D6E-409C-BE32-E72D297353CC}">
              <c16:uniqueId val="{00000003-F017-483B-967F-7AEC342794A8}"/>
            </c:ext>
          </c:extLst>
        </c:ser>
        <c:ser>
          <c:idx val="3"/>
          <c:order val="3"/>
          <c:tx>
            <c:strRef>
              <c:f>Obs!$I$1</c:f>
              <c:strCache>
                <c:ptCount val="1"/>
                <c:pt idx="0">
                  <c:v>Q_observado</c:v>
                </c:pt>
              </c:strCache>
            </c:strRef>
          </c:tx>
          <c:spPr>
            <a:ln w="19050" cap="rnd">
              <a:noFill/>
              <a:round/>
            </a:ln>
            <a:effectLst/>
          </c:spPr>
          <c:marker>
            <c:symbol val="circle"/>
            <c:size val="8"/>
            <c:spPr>
              <a:solidFill>
                <a:srgbClr val="FF0000"/>
              </a:solidFill>
              <a:ln w="9525">
                <a:solidFill>
                  <a:srgbClr val="FF0000"/>
                </a:solidFill>
              </a:ln>
              <a:effectLst/>
            </c:spPr>
          </c:marker>
          <c:xVal>
            <c:numRef>
              <c:f>Obs!$E$2:$E$13</c:f>
              <c:numCache>
                <c:formatCode>m/d/yyyy</c:formatCode>
                <c:ptCount val="12"/>
                <c:pt idx="0">
                  <c:v>45593</c:v>
                </c:pt>
                <c:pt idx="1">
                  <c:v>45594</c:v>
                </c:pt>
                <c:pt idx="2">
                  <c:v>45595</c:v>
                </c:pt>
                <c:pt idx="3">
                  <c:v>45596</c:v>
                </c:pt>
                <c:pt idx="4">
                  <c:v>45597</c:v>
                </c:pt>
                <c:pt idx="5">
                  <c:v>45598</c:v>
                </c:pt>
                <c:pt idx="6">
                  <c:v>45599</c:v>
                </c:pt>
                <c:pt idx="7">
                  <c:v>45600</c:v>
                </c:pt>
                <c:pt idx="8">
                  <c:v>45601</c:v>
                </c:pt>
                <c:pt idx="9">
                  <c:v>45602</c:v>
                </c:pt>
                <c:pt idx="10">
                  <c:v>45603</c:v>
                </c:pt>
                <c:pt idx="11">
                  <c:v>45604</c:v>
                </c:pt>
              </c:numCache>
            </c:numRef>
          </c:xVal>
          <c:yVal>
            <c:numRef>
              <c:f>Obs!$I$2:$I$13</c:f>
              <c:numCache>
                <c:formatCode>0.00</c:formatCode>
                <c:ptCount val="12"/>
                <c:pt idx="1">
                  <c:v>310.03899999999999</c:v>
                </c:pt>
              </c:numCache>
            </c:numRef>
          </c:yVal>
          <c:smooth val="0"/>
          <c:extLst>
            <c:ext xmlns:c16="http://schemas.microsoft.com/office/drawing/2014/chart" uri="{C3380CC4-5D6E-409C-BE32-E72D297353CC}">
              <c16:uniqueId val="{00000004-F017-483B-967F-7AEC342794A8}"/>
            </c:ext>
          </c:extLst>
        </c:ser>
        <c:dLbls>
          <c:showLegendKey val="0"/>
          <c:showVal val="0"/>
          <c:showCatName val="0"/>
          <c:showSerName val="0"/>
          <c:showPercent val="0"/>
          <c:showBubbleSize val="0"/>
        </c:dLbls>
        <c:axId val="1042801280"/>
        <c:axId val="1042802112"/>
      </c:scatterChart>
      <c:valAx>
        <c:axId val="1042801280"/>
        <c:scaling>
          <c:orientation val="minMax"/>
          <c:max val="45600"/>
          <c:min val="45593"/>
        </c:scaling>
        <c:delete val="0"/>
        <c:axPos val="b"/>
        <c:majorGridlines>
          <c:spPr>
            <a:ln w="9525" cap="flat" cmpd="sng" algn="ctr">
              <a:solidFill>
                <a:schemeClr val="tx1">
                  <a:lumMod val="15000"/>
                  <a:lumOff val="85000"/>
                </a:schemeClr>
              </a:solidFill>
              <a:round/>
            </a:ln>
            <a:effectLst/>
          </c:spPr>
        </c:majorGridlines>
        <c:numFmt formatCode="d\-m;@"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Bookman Old Style" panose="02050604050505020204" pitchFamily="18" charset="0"/>
                <a:ea typeface="+mn-ea"/>
                <a:cs typeface="+mn-cs"/>
              </a:defRPr>
            </a:pPr>
            <a:endParaRPr lang="es-ES"/>
          </a:p>
        </c:txPr>
        <c:crossAx val="1042802112"/>
        <c:crosses val="autoZero"/>
        <c:crossBetween val="midCat"/>
        <c:majorUnit val="1"/>
      </c:valAx>
      <c:valAx>
        <c:axId val="1042802112"/>
        <c:scaling>
          <c:orientation val="minMax"/>
          <c:max val="6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Bookman Old Style" panose="02050604050505020204" pitchFamily="18" charset="0"/>
                    <a:ea typeface="+mn-ea"/>
                    <a:cs typeface="+mn-cs"/>
                  </a:defRPr>
                </a:pPr>
                <a:r>
                  <a:rPr lang="es-ES" b="1"/>
                  <a:t>Caudal (m</a:t>
                </a:r>
                <a:r>
                  <a:rPr lang="es-ES" b="1" baseline="30000"/>
                  <a:t>3</a:t>
                </a:r>
                <a:r>
                  <a:rPr lang="es-ES" b="1"/>
                  <a:t>/s)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Bookman Old Style" panose="02050604050505020204" pitchFamily="18" charset="0"/>
                  <a:ea typeface="+mn-ea"/>
                  <a:cs typeface="+mn-cs"/>
                </a:defRPr>
              </a:pPr>
              <a:endParaRPr lang="es-E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Bookman Old Style" panose="02050604050505020204" pitchFamily="18" charset="0"/>
                <a:ea typeface="+mn-ea"/>
                <a:cs typeface="+mn-cs"/>
              </a:defRPr>
            </a:pPr>
            <a:endParaRPr lang="es-ES"/>
          </a:p>
        </c:txPr>
        <c:crossAx val="1042801280"/>
        <c:crosses val="autoZero"/>
        <c:crossBetween val="midCat"/>
        <c:majorUnit val="50"/>
      </c:valAx>
      <c:valAx>
        <c:axId val="1211640032"/>
        <c:scaling>
          <c:orientation val="maxMin"/>
          <c:max val="1200"/>
        </c:scaling>
        <c:delete val="0"/>
        <c:axPos val="r"/>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Bookman Old Style" panose="02050604050505020204" pitchFamily="18" charset="0"/>
                    <a:ea typeface="+mn-ea"/>
                    <a:cs typeface="+mn-cs"/>
                  </a:defRPr>
                </a:pPr>
                <a:r>
                  <a:rPr lang="es-ES" b="1"/>
                  <a:t>Precipitación diaria (mm)</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Bookman Old Style" panose="02050604050505020204" pitchFamily="18" charset="0"/>
                  <a:ea typeface="+mn-ea"/>
                  <a:cs typeface="+mn-cs"/>
                </a:defRPr>
              </a:pPr>
              <a:endParaRPr lang="es-ES"/>
            </a:p>
          </c:txPr>
        </c:title>
        <c:numFmt formatCode="0" sourceLinked="0"/>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Bookman Old Style" panose="02050604050505020204" pitchFamily="18" charset="0"/>
                <a:ea typeface="+mn-ea"/>
                <a:cs typeface="+mn-cs"/>
              </a:defRPr>
            </a:pPr>
            <a:endParaRPr lang="es-ES"/>
          </a:p>
        </c:txPr>
        <c:crossAx val="1211639200"/>
        <c:crosses val="max"/>
        <c:crossBetween val="between"/>
        <c:majorUnit val="100"/>
      </c:valAx>
      <c:dateAx>
        <c:axId val="1211639200"/>
        <c:scaling>
          <c:orientation val="minMax"/>
        </c:scaling>
        <c:delete val="1"/>
        <c:axPos val="t"/>
        <c:numFmt formatCode="m/d/yyyy" sourceLinked="1"/>
        <c:majorTickMark val="out"/>
        <c:minorTickMark val="none"/>
        <c:tickLblPos val="nextTo"/>
        <c:crossAx val="1211640032"/>
        <c:crosses val="autoZero"/>
        <c:auto val="1"/>
        <c:lblOffset val="100"/>
        <c:baseTimeUnit val="days"/>
      </c:date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Bookman Old Style" panose="02050604050505020204" pitchFamily="18" charset="0"/>
              <a:ea typeface="+mn-ea"/>
              <a:cs typeface="+mn-cs"/>
            </a:defRPr>
          </a:pPr>
          <a:endParaRPr lang="es-ES"/>
        </a:p>
      </c:txPr>
    </c:legend>
    <c:plotVisOnly val="1"/>
    <c:dispBlanksAs val="gap"/>
    <c:showDLblsOverMax val="0"/>
  </c:chart>
  <c:spPr>
    <a:noFill/>
    <a:ln>
      <a:noFill/>
    </a:ln>
    <a:effectLst/>
  </c:spPr>
  <c:txPr>
    <a:bodyPr/>
    <a:lstStyle/>
    <a:p>
      <a:pPr>
        <a:defRPr>
          <a:latin typeface="Bookman Old Style" panose="02050604050505020204" pitchFamily="18" charset="0"/>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image" Target="../media/image37.wmf"/><Relationship Id="rId1" Type="http://schemas.openxmlformats.org/officeDocument/2006/relationships/image" Target="../media/image50.wmf"/><Relationship Id="rId5" Type="http://schemas.openxmlformats.org/officeDocument/2006/relationships/image" Target="../media/image53.wmf"/><Relationship Id="rId4" Type="http://schemas.openxmlformats.org/officeDocument/2006/relationships/image" Target="../media/image5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76575" cy="511175"/>
          </a:xfrm>
          <a:prstGeom prst="rect">
            <a:avLst/>
          </a:prstGeom>
        </p:spPr>
        <p:txBody>
          <a:bodyPr vert="horz" lIns="91440" tIns="45720" rIns="91440" bIns="45720" rtlCol="0"/>
          <a:lstStyle>
            <a:lvl1pPr algn="l">
              <a:defRPr sz="1200"/>
            </a:lvl1pPr>
          </a:lstStyle>
          <a:p>
            <a:endParaRPr lang="en-US"/>
          </a:p>
        </p:txBody>
      </p:sp>
      <p:sp>
        <p:nvSpPr>
          <p:cNvPr id="3" name="2 Marcador de fecha"/>
          <p:cNvSpPr>
            <a:spLocks noGrp="1"/>
          </p:cNvSpPr>
          <p:nvPr>
            <p:ph type="dt" sz="quarter" idx="1"/>
          </p:nvPr>
        </p:nvSpPr>
        <p:spPr>
          <a:xfrm>
            <a:off x="4021138" y="0"/>
            <a:ext cx="3076575" cy="511175"/>
          </a:xfrm>
          <a:prstGeom prst="rect">
            <a:avLst/>
          </a:prstGeom>
        </p:spPr>
        <p:txBody>
          <a:bodyPr vert="horz" lIns="91440" tIns="45720" rIns="91440" bIns="45720" rtlCol="0"/>
          <a:lstStyle>
            <a:lvl1pPr algn="r">
              <a:defRPr sz="1200"/>
            </a:lvl1pPr>
          </a:lstStyle>
          <a:p>
            <a:fld id="{DD095982-44BC-4D77-ACF7-4380C757E239}" type="datetimeFigureOut">
              <a:rPr lang="en-US" smtClean="0"/>
              <a:pPr/>
              <a:t>12/19/2024</a:t>
            </a:fld>
            <a:endParaRPr lang="en-US"/>
          </a:p>
        </p:txBody>
      </p:sp>
      <p:sp>
        <p:nvSpPr>
          <p:cNvPr id="4" name="3 Marcador de pie de página"/>
          <p:cNvSpPr>
            <a:spLocks noGrp="1"/>
          </p:cNvSpPr>
          <p:nvPr>
            <p:ph type="ftr" sz="quarter" idx="2"/>
          </p:nvPr>
        </p:nvSpPr>
        <p:spPr>
          <a:xfrm>
            <a:off x="0" y="9721850"/>
            <a:ext cx="3076575" cy="511175"/>
          </a:xfrm>
          <a:prstGeom prst="rect">
            <a:avLst/>
          </a:prstGeom>
        </p:spPr>
        <p:txBody>
          <a:bodyPr vert="horz" lIns="91440" tIns="45720" rIns="91440" bIns="45720" rtlCol="0" anchor="b"/>
          <a:lstStyle>
            <a:lvl1pPr algn="l">
              <a:defRPr sz="1200"/>
            </a:lvl1pPr>
          </a:lstStyle>
          <a:p>
            <a:endParaRPr lang="en-US"/>
          </a:p>
        </p:txBody>
      </p:sp>
      <p:sp>
        <p:nvSpPr>
          <p:cNvPr id="5" name="4 Marcador de número de diapositiva"/>
          <p:cNvSpPr>
            <a:spLocks noGrp="1"/>
          </p:cNvSpPr>
          <p:nvPr>
            <p:ph type="sldNum" sz="quarter" idx="3"/>
          </p:nvPr>
        </p:nvSpPr>
        <p:spPr>
          <a:xfrm>
            <a:off x="4021138" y="9721850"/>
            <a:ext cx="3076575" cy="511175"/>
          </a:xfrm>
          <a:prstGeom prst="rect">
            <a:avLst/>
          </a:prstGeom>
        </p:spPr>
        <p:txBody>
          <a:bodyPr vert="horz" lIns="91440" tIns="45720" rIns="91440" bIns="45720" rtlCol="0" anchor="b"/>
          <a:lstStyle>
            <a:lvl1pPr algn="r">
              <a:defRPr sz="1200"/>
            </a:lvl1pPr>
          </a:lstStyle>
          <a:p>
            <a:fld id="{0C9902FE-9EAB-443C-9282-F5C3A74B7987}" type="slidenum">
              <a:rPr lang="en-US" smtClean="0"/>
              <a:pPr/>
              <a:t>‹Nº›</a:t>
            </a:fld>
            <a:endParaRPr lang="en-US"/>
          </a:p>
        </p:txBody>
      </p:sp>
    </p:spTree>
    <p:extLst>
      <p:ext uri="{BB962C8B-B14F-4D97-AF65-F5344CB8AC3E}">
        <p14:creationId xmlns:p14="http://schemas.microsoft.com/office/powerpoint/2010/main" val="6835169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0" tIns="49520" rIns="99040" bIns="49520" numCol="1" anchor="t" anchorCtr="0" compatLnSpc="1">
            <a:prstTxWarp prst="textNoShape">
              <a:avLst/>
            </a:prstTxWarp>
          </a:bodyPr>
          <a:lstStyle>
            <a:lvl1pPr>
              <a:defRPr sz="1300">
                <a:latin typeface="Arial" pitchFamily="34" charset="0"/>
              </a:defRPr>
            </a:lvl1pPr>
          </a:lstStyle>
          <a:p>
            <a:pPr>
              <a:defRPr/>
            </a:pPr>
            <a:endParaRPr lang="es-ES"/>
          </a:p>
        </p:txBody>
      </p:sp>
      <p:sp>
        <p:nvSpPr>
          <p:cNvPr id="66563" name="Rectangle 3"/>
          <p:cNvSpPr>
            <a:spLocks noGrp="1" noChangeArrowheads="1"/>
          </p:cNvSpPr>
          <p:nvPr>
            <p:ph type="dt" idx="1"/>
          </p:nvPr>
        </p:nvSpPr>
        <p:spPr bwMode="auto">
          <a:xfrm>
            <a:off x="4021138" y="0"/>
            <a:ext cx="3076575" cy="511175"/>
          </a:xfrm>
          <a:prstGeom prst="rect">
            <a:avLst/>
          </a:prstGeom>
          <a:noFill/>
          <a:ln w="9525">
            <a:noFill/>
            <a:miter lim="800000"/>
            <a:headEnd/>
            <a:tailEnd/>
          </a:ln>
          <a:effectLst/>
        </p:spPr>
        <p:txBody>
          <a:bodyPr vert="horz" wrap="square" lIns="99040" tIns="49520" rIns="99040" bIns="49520" numCol="1" anchor="t" anchorCtr="0" compatLnSpc="1">
            <a:prstTxWarp prst="textNoShape">
              <a:avLst/>
            </a:prstTxWarp>
          </a:bodyPr>
          <a:lstStyle>
            <a:lvl1pPr algn="r">
              <a:defRPr sz="1300">
                <a:latin typeface="Arial" pitchFamily="34" charset="0"/>
              </a:defRPr>
            </a:lvl1pPr>
          </a:lstStyle>
          <a:p>
            <a:pPr>
              <a:defRPr/>
            </a:pPr>
            <a:endParaRPr lang="es-ES"/>
          </a:p>
        </p:txBody>
      </p:sp>
      <p:sp>
        <p:nvSpPr>
          <p:cNvPr id="6148" name="Rectangle 4"/>
          <p:cNvSpPr>
            <a:spLocks noGrp="1" noRot="1" noChangeAspect="1" noChangeArrowheads="1" noTextEdit="1"/>
          </p:cNvSpPr>
          <p:nvPr>
            <p:ph type="sldImg" idx="2"/>
          </p:nvPr>
        </p:nvSpPr>
        <p:spPr bwMode="auto">
          <a:xfrm>
            <a:off x="139700" y="768350"/>
            <a:ext cx="6819900" cy="3836988"/>
          </a:xfrm>
          <a:prstGeom prst="rect">
            <a:avLst/>
          </a:prstGeom>
          <a:noFill/>
          <a:ln w="9525">
            <a:solidFill>
              <a:srgbClr val="000000"/>
            </a:solidFill>
            <a:miter lim="800000"/>
            <a:headEnd/>
            <a:tailEnd/>
          </a:ln>
        </p:spPr>
      </p:sp>
      <p:sp>
        <p:nvSpPr>
          <p:cNvPr id="66565" name="Rectangle 5"/>
          <p:cNvSpPr>
            <a:spLocks noGrp="1" noChangeArrowheads="1"/>
          </p:cNvSpPr>
          <p:nvPr>
            <p:ph type="body" sz="quarter" idx="3"/>
          </p:nvPr>
        </p:nvSpPr>
        <p:spPr bwMode="auto">
          <a:xfrm>
            <a:off x="709613" y="4860925"/>
            <a:ext cx="5680075" cy="4605338"/>
          </a:xfrm>
          <a:prstGeom prst="rect">
            <a:avLst/>
          </a:prstGeom>
          <a:noFill/>
          <a:ln w="9525">
            <a:noFill/>
            <a:miter lim="800000"/>
            <a:headEnd/>
            <a:tailEnd/>
          </a:ln>
          <a:effectLst/>
        </p:spPr>
        <p:txBody>
          <a:bodyPr vert="horz" wrap="square" lIns="99040" tIns="49520" rIns="99040" bIns="49520" numCol="1" anchor="t" anchorCtr="0" compatLnSpc="1">
            <a:prstTxWarp prst="textNoShape">
              <a:avLst/>
            </a:prstTxWarp>
          </a:bodyPr>
          <a:lstStyle/>
          <a:p>
            <a:pPr lvl="0"/>
            <a:r>
              <a:rPr lang="en-US" noProof="0" dirty="0" err="1"/>
              <a:t>Haga</a:t>
            </a:r>
            <a:r>
              <a:rPr lang="en-US" noProof="0" dirty="0"/>
              <a:t> </a:t>
            </a:r>
            <a:r>
              <a:rPr lang="en-US" noProof="0" dirty="0" err="1"/>
              <a:t>clic</a:t>
            </a:r>
            <a:r>
              <a:rPr lang="en-US" noProof="0" dirty="0"/>
              <a:t> para </a:t>
            </a:r>
            <a:r>
              <a:rPr lang="en-US" noProof="0" dirty="0" err="1"/>
              <a:t>modificar</a:t>
            </a:r>
            <a:r>
              <a:rPr lang="en-US" noProof="0" dirty="0"/>
              <a:t> el </a:t>
            </a:r>
            <a:r>
              <a:rPr lang="en-US" noProof="0" dirty="0" err="1"/>
              <a:t>estilo</a:t>
            </a:r>
            <a:r>
              <a:rPr lang="en-US" noProof="0" dirty="0"/>
              <a:t> de </a:t>
            </a:r>
            <a:r>
              <a:rPr lang="en-US" noProof="0" dirty="0" err="1"/>
              <a:t>texto</a:t>
            </a:r>
            <a:r>
              <a:rPr lang="en-US" noProof="0" dirty="0"/>
              <a:t> del </a:t>
            </a:r>
            <a:r>
              <a:rPr lang="en-US" noProof="0" dirty="0" err="1"/>
              <a:t>patrón</a:t>
            </a:r>
            <a:endParaRPr lang="en-US" noProof="0" dirty="0"/>
          </a:p>
          <a:p>
            <a:pPr lvl="1"/>
            <a:r>
              <a:rPr lang="en-US" noProof="0" dirty="0"/>
              <a:t>Segundo </a:t>
            </a:r>
            <a:r>
              <a:rPr lang="en-US" noProof="0" dirty="0" err="1"/>
              <a:t>nivel</a:t>
            </a:r>
            <a:endParaRPr lang="en-US" noProof="0" dirty="0"/>
          </a:p>
          <a:p>
            <a:pPr lvl="2"/>
            <a:r>
              <a:rPr lang="en-US" noProof="0" dirty="0" err="1"/>
              <a:t>Tercer</a:t>
            </a:r>
            <a:r>
              <a:rPr lang="en-US" noProof="0" dirty="0"/>
              <a:t> </a:t>
            </a:r>
            <a:r>
              <a:rPr lang="en-US" noProof="0" dirty="0" err="1"/>
              <a:t>nivel</a:t>
            </a:r>
            <a:endParaRPr lang="en-US" noProof="0" dirty="0"/>
          </a:p>
          <a:p>
            <a:pPr lvl="3"/>
            <a:r>
              <a:rPr lang="en-US" noProof="0" dirty="0"/>
              <a:t>Cuarto </a:t>
            </a:r>
            <a:r>
              <a:rPr lang="en-US" noProof="0" dirty="0" err="1"/>
              <a:t>nivel</a:t>
            </a:r>
            <a:endParaRPr lang="en-US" noProof="0" dirty="0"/>
          </a:p>
          <a:p>
            <a:pPr lvl="4"/>
            <a:r>
              <a:rPr lang="en-US" noProof="0" dirty="0"/>
              <a:t>Quinto </a:t>
            </a:r>
            <a:r>
              <a:rPr lang="en-US" noProof="0" dirty="0" err="1"/>
              <a:t>nivel</a:t>
            </a:r>
            <a:endParaRPr lang="en-US" noProof="0" dirty="0"/>
          </a:p>
        </p:txBody>
      </p:sp>
      <p:sp>
        <p:nvSpPr>
          <p:cNvPr id="66566" name="Rectangle 6"/>
          <p:cNvSpPr>
            <a:spLocks noGrp="1" noChangeArrowheads="1"/>
          </p:cNvSpPr>
          <p:nvPr>
            <p:ph type="ftr" sz="quarter" idx="4"/>
          </p:nvPr>
        </p:nvSpPr>
        <p:spPr bwMode="auto">
          <a:xfrm>
            <a:off x="0" y="9721850"/>
            <a:ext cx="3076575" cy="511175"/>
          </a:xfrm>
          <a:prstGeom prst="rect">
            <a:avLst/>
          </a:prstGeom>
          <a:noFill/>
          <a:ln w="9525">
            <a:noFill/>
            <a:miter lim="800000"/>
            <a:headEnd/>
            <a:tailEnd/>
          </a:ln>
          <a:effectLst/>
        </p:spPr>
        <p:txBody>
          <a:bodyPr vert="horz" wrap="square" lIns="99040" tIns="49520" rIns="99040" bIns="49520" numCol="1" anchor="b" anchorCtr="0" compatLnSpc="1">
            <a:prstTxWarp prst="textNoShape">
              <a:avLst/>
            </a:prstTxWarp>
          </a:bodyPr>
          <a:lstStyle>
            <a:lvl1pPr>
              <a:defRPr sz="1300">
                <a:latin typeface="Arial" pitchFamily="34" charset="0"/>
              </a:defRPr>
            </a:lvl1pPr>
          </a:lstStyle>
          <a:p>
            <a:pPr>
              <a:defRPr/>
            </a:pPr>
            <a:endParaRPr lang="es-ES"/>
          </a:p>
        </p:txBody>
      </p:sp>
      <p:sp>
        <p:nvSpPr>
          <p:cNvPr id="66567" name="Rectangle 7"/>
          <p:cNvSpPr>
            <a:spLocks noGrp="1" noChangeArrowheads="1"/>
          </p:cNvSpPr>
          <p:nvPr>
            <p:ph type="sldNum" sz="quarter" idx="5"/>
          </p:nvPr>
        </p:nvSpPr>
        <p:spPr bwMode="auto">
          <a:xfrm>
            <a:off x="4021138" y="9721850"/>
            <a:ext cx="3076575" cy="511175"/>
          </a:xfrm>
          <a:prstGeom prst="rect">
            <a:avLst/>
          </a:prstGeom>
          <a:noFill/>
          <a:ln w="9525">
            <a:noFill/>
            <a:miter lim="800000"/>
            <a:headEnd/>
            <a:tailEnd/>
          </a:ln>
          <a:effectLst/>
        </p:spPr>
        <p:txBody>
          <a:bodyPr vert="horz" wrap="square" lIns="99040" tIns="49520" rIns="99040" bIns="49520" numCol="1" anchor="b" anchorCtr="0" compatLnSpc="1">
            <a:prstTxWarp prst="textNoShape">
              <a:avLst/>
            </a:prstTxWarp>
          </a:bodyPr>
          <a:lstStyle>
            <a:lvl1pPr algn="r">
              <a:defRPr sz="1300">
                <a:latin typeface="Arial" pitchFamily="34" charset="0"/>
              </a:defRPr>
            </a:lvl1pPr>
          </a:lstStyle>
          <a:p>
            <a:pPr>
              <a:defRPr/>
            </a:pPr>
            <a:fld id="{43190C71-8E1D-467C-BE3B-D9AEECE17555}" type="slidenum">
              <a:rPr lang="es-ES"/>
              <a:pPr>
                <a:defRPr/>
              </a:pPr>
              <a:t>‹Nº›</a:t>
            </a:fld>
            <a:endParaRPr lang="es-ES" dirty="0"/>
          </a:p>
        </p:txBody>
      </p:sp>
    </p:spTree>
    <p:extLst>
      <p:ext uri="{BB962C8B-B14F-4D97-AF65-F5344CB8AC3E}">
        <p14:creationId xmlns:p14="http://schemas.microsoft.com/office/powerpoint/2010/main" val="315701540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1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1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1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1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 altLang="zh-CN" sz="1400" dirty="0">
                <a:ea typeface="SimSun" pitchFamily="2" charset="-122"/>
              </a:rPr>
              <a:t>Las tormentas son una superposición de “celdas”, cuya intensidad se determina según procesos estocásticos en el espacio y en el tiempo</a:t>
            </a:r>
          </a:p>
          <a:p>
            <a:endParaRPr lang="es-ES" dirty="0"/>
          </a:p>
        </p:txBody>
      </p:sp>
      <p:sp>
        <p:nvSpPr>
          <p:cNvPr id="4" name="3 Marcador de número de diapositiva"/>
          <p:cNvSpPr>
            <a:spLocks noGrp="1"/>
          </p:cNvSpPr>
          <p:nvPr>
            <p:ph type="sldNum" sz="quarter" idx="10"/>
          </p:nvPr>
        </p:nvSpPr>
        <p:spPr/>
        <p:txBody>
          <a:bodyPr/>
          <a:lstStyle/>
          <a:p>
            <a:pPr>
              <a:defRPr/>
            </a:pPr>
            <a:fld id="{43190C71-8E1D-467C-BE3B-D9AEECE17555}" type="slidenum">
              <a:rPr lang="es-ES" smtClean="0"/>
              <a:pPr>
                <a:defRPr/>
              </a:pPr>
              <a:t>17</a:t>
            </a:fld>
            <a:endParaRPr lang="es-E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The result of these studies</a:t>
            </a:r>
            <a:r>
              <a:rPr lang="en-US" baseline="0" dirty="0"/>
              <a:t> is a set of hazard maps, mapping the magnitude of flooding over the territory for each required T. </a:t>
            </a:r>
            <a:endParaRPr lang="en-US" dirty="0"/>
          </a:p>
        </p:txBody>
      </p:sp>
      <p:sp>
        <p:nvSpPr>
          <p:cNvPr id="4" name="Marcador de número de diapositiva 3"/>
          <p:cNvSpPr>
            <a:spLocks noGrp="1"/>
          </p:cNvSpPr>
          <p:nvPr>
            <p:ph type="sldNum" sz="quarter" idx="10"/>
          </p:nvPr>
        </p:nvSpPr>
        <p:spPr/>
        <p:txBody>
          <a:bodyPr/>
          <a:lstStyle/>
          <a:p>
            <a:pPr>
              <a:defRPr/>
            </a:pPr>
            <a:fld id="{43190C71-8E1D-467C-BE3B-D9AEECE17555}" type="slidenum">
              <a:rPr lang="es-ES" smtClean="0"/>
              <a:pPr>
                <a:defRPr/>
              </a:pPr>
              <a:t>22</a:t>
            </a:fld>
            <a:endParaRPr lang="es-ES" dirty="0"/>
          </a:p>
        </p:txBody>
      </p:sp>
    </p:spTree>
    <p:extLst>
      <p:ext uri="{BB962C8B-B14F-4D97-AF65-F5344CB8AC3E}">
        <p14:creationId xmlns:p14="http://schemas.microsoft.com/office/powerpoint/2010/main" val="1684133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But the risk is different. It includes the Flood damages at each point of the territory. For this reason, it is needed what is called the vulnerability curve,</a:t>
            </a:r>
            <a:r>
              <a:rPr lang="en-US" baseline="0" dirty="0"/>
              <a:t> which defines the damages as a function of</a:t>
            </a:r>
            <a:endParaRPr lang="en-US" dirty="0"/>
          </a:p>
        </p:txBody>
      </p:sp>
      <p:sp>
        <p:nvSpPr>
          <p:cNvPr id="4" name="Marcador de número de diapositiva 3"/>
          <p:cNvSpPr>
            <a:spLocks noGrp="1"/>
          </p:cNvSpPr>
          <p:nvPr>
            <p:ph type="sldNum" sz="quarter" idx="10"/>
          </p:nvPr>
        </p:nvSpPr>
        <p:spPr/>
        <p:txBody>
          <a:bodyPr/>
          <a:lstStyle/>
          <a:p>
            <a:pPr>
              <a:defRPr/>
            </a:pPr>
            <a:fld id="{43190C71-8E1D-467C-BE3B-D9AEECE17555}" type="slidenum">
              <a:rPr lang="es-ES" smtClean="0"/>
              <a:pPr>
                <a:defRPr/>
              </a:pPr>
              <a:t>25</a:t>
            </a:fld>
            <a:endParaRPr lang="es-ES" dirty="0"/>
          </a:p>
        </p:txBody>
      </p:sp>
    </p:spTree>
    <p:extLst>
      <p:ext uri="{BB962C8B-B14F-4D97-AF65-F5344CB8AC3E}">
        <p14:creationId xmlns:p14="http://schemas.microsoft.com/office/powerpoint/2010/main" val="1167352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The proper spatial overlapping of hazard and vulnerability will give us the actual risk, that can be defined as the mean annual</a:t>
            </a:r>
            <a:r>
              <a:rPr lang="en-US" baseline="0" dirty="0"/>
              <a:t> damage density at each point of the territory</a:t>
            </a:r>
            <a:endParaRPr lang="en-US" dirty="0"/>
          </a:p>
        </p:txBody>
      </p:sp>
      <p:sp>
        <p:nvSpPr>
          <p:cNvPr id="4" name="Marcador de número de diapositiva 3"/>
          <p:cNvSpPr>
            <a:spLocks noGrp="1"/>
          </p:cNvSpPr>
          <p:nvPr>
            <p:ph type="sldNum" sz="quarter" idx="10"/>
          </p:nvPr>
        </p:nvSpPr>
        <p:spPr/>
        <p:txBody>
          <a:bodyPr/>
          <a:lstStyle/>
          <a:p>
            <a:pPr>
              <a:defRPr/>
            </a:pPr>
            <a:fld id="{43190C71-8E1D-467C-BE3B-D9AEECE17555}" type="slidenum">
              <a:rPr lang="es-ES" smtClean="0"/>
              <a:pPr>
                <a:defRPr/>
              </a:pPr>
              <a:t>26</a:t>
            </a:fld>
            <a:endParaRPr lang="es-ES" dirty="0"/>
          </a:p>
        </p:txBody>
      </p:sp>
    </p:spTree>
    <p:extLst>
      <p:ext uri="{BB962C8B-B14F-4D97-AF65-F5344CB8AC3E}">
        <p14:creationId xmlns:p14="http://schemas.microsoft.com/office/powerpoint/2010/main" val="372391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The proper overlapping is a complex spatial statistical integration, but it can be done easily if we have all ingredients and using a GIS</a:t>
            </a:r>
          </a:p>
          <a:p>
            <a:r>
              <a:rPr lang="en-US" dirty="0"/>
              <a:t>The risk is measured usually in monetary terms (euros per year an unit area), but can be also any other type of damages non measured in monetary terms as for example cars swept away or affected people </a:t>
            </a:r>
          </a:p>
          <a:p>
            <a:r>
              <a:rPr lang="en-US" dirty="0"/>
              <a:t>In any case, major</a:t>
            </a:r>
            <a:r>
              <a:rPr lang="en-US" baseline="0" dirty="0"/>
              <a:t> part of the total risk is coming from urban areas</a:t>
            </a:r>
            <a:endParaRPr lang="en-US" dirty="0"/>
          </a:p>
        </p:txBody>
      </p:sp>
      <p:sp>
        <p:nvSpPr>
          <p:cNvPr id="4" name="Marcador de número de diapositiva 3"/>
          <p:cNvSpPr>
            <a:spLocks noGrp="1"/>
          </p:cNvSpPr>
          <p:nvPr>
            <p:ph type="sldNum" sz="quarter" idx="10"/>
          </p:nvPr>
        </p:nvSpPr>
        <p:spPr/>
        <p:txBody>
          <a:bodyPr/>
          <a:lstStyle/>
          <a:p>
            <a:pPr>
              <a:defRPr/>
            </a:pPr>
            <a:fld id="{43190C71-8E1D-467C-BE3B-D9AEECE17555}" type="slidenum">
              <a:rPr lang="es-ES" smtClean="0"/>
              <a:pPr>
                <a:defRPr/>
              </a:pPr>
              <a:t>27</a:t>
            </a:fld>
            <a:endParaRPr lang="es-ES" dirty="0"/>
          </a:p>
        </p:txBody>
      </p:sp>
    </p:spTree>
    <p:extLst>
      <p:ext uri="{BB962C8B-B14F-4D97-AF65-F5344CB8AC3E}">
        <p14:creationId xmlns:p14="http://schemas.microsoft.com/office/powerpoint/2010/main" val="345053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Apítulo">
    <p:spTree>
      <p:nvGrpSpPr>
        <p:cNvPr id="1" name=""/>
        <p:cNvGrpSpPr/>
        <p:nvPr/>
      </p:nvGrpSpPr>
      <p:grpSpPr>
        <a:xfrm>
          <a:off x="0" y="0"/>
          <a:ext cx="0" cy="0"/>
          <a:chOff x="0" y="0"/>
          <a:chExt cx="0" cy="0"/>
        </a:xfrm>
      </p:grpSpPr>
      <p:sp>
        <p:nvSpPr>
          <p:cNvPr id="3" name="6 Rectángulo"/>
          <p:cNvSpPr/>
          <p:nvPr/>
        </p:nvSpPr>
        <p:spPr bwMode="white">
          <a:xfrm>
            <a:off x="0" y="908050"/>
            <a:ext cx="12192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2" name="11 Título"/>
          <p:cNvSpPr>
            <a:spLocks noGrp="1"/>
          </p:cNvSpPr>
          <p:nvPr>
            <p:ph type="title"/>
          </p:nvPr>
        </p:nvSpPr>
        <p:spPr>
          <a:xfrm>
            <a:off x="2159563" y="2852936"/>
            <a:ext cx="9313036" cy="680120"/>
          </a:xfrm>
        </p:spPr>
        <p:txBody>
          <a:bodyPr/>
          <a:lstStyle>
            <a:lvl1pPr algn="r">
              <a:defRPr sz="4000"/>
            </a:lvl1pPr>
          </a:lstStyle>
          <a:p>
            <a:r>
              <a:rPr lang="es-ES" dirty="0"/>
              <a:t>Haga clic para modificar el estilo de título del patrón</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Normal">
    <p:spTree>
      <p:nvGrpSpPr>
        <p:cNvPr id="1" name=""/>
        <p:cNvGrpSpPr/>
        <p:nvPr/>
      </p:nvGrpSpPr>
      <p:grpSpPr>
        <a:xfrm>
          <a:off x="0" y="0"/>
          <a:ext cx="0" cy="0"/>
          <a:chOff x="0" y="0"/>
          <a:chExt cx="0" cy="0"/>
        </a:xfrm>
      </p:grpSpPr>
      <p:sp>
        <p:nvSpPr>
          <p:cNvPr id="10" name="2 Marcador de contenido"/>
          <p:cNvSpPr>
            <a:spLocks noGrp="1"/>
          </p:cNvSpPr>
          <p:nvPr>
            <p:ph idx="1"/>
          </p:nvPr>
        </p:nvSpPr>
        <p:spPr>
          <a:xfrm>
            <a:off x="527382" y="1124744"/>
            <a:ext cx="11137237" cy="5112568"/>
          </a:xfrm>
        </p:spPr>
        <p:txBody>
          <a:bodyPr/>
          <a:lstStyle>
            <a:lvl1pPr>
              <a:buSzPct val="75000"/>
              <a:defRPr/>
            </a:lvl1pPr>
            <a:lvl2pPr>
              <a:buSzPct val="80000"/>
              <a:defRPr/>
            </a:lvl2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2" name="1 Título"/>
          <p:cNvSpPr>
            <a:spLocks noGrp="1"/>
          </p:cNvSpPr>
          <p:nvPr>
            <p:ph type="title"/>
          </p:nvPr>
        </p:nvSpPr>
        <p:spPr/>
        <p:txBody>
          <a:bodyPr/>
          <a:lstStyle>
            <a:lvl1pPr>
              <a:defRPr lang="en-US" sz="3200" kern="1200" dirty="0">
                <a:solidFill>
                  <a:schemeClr val="tx2"/>
                </a:solidFill>
                <a:latin typeface="+mj-lt"/>
                <a:ea typeface="+mj-ea"/>
                <a:cs typeface="+mj-cs"/>
              </a:defRPr>
            </a:lvl1pPr>
          </a:lstStyle>
          <a:p>
            <a:r>
              <a:rPr lang="es-ES" noProof="0" dirty="0"/>
              <a:t>Haga clic para modificar el estilo de título del patrón</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n texto">
    <p:spTree>
      <p:nvGrpSpPr>
        <p:cNvPr id="1" name=""/>
        <p:cNvGrpSpPr/>
        <p:nvPr/>
      </p:nvGrpSpPr>
      <p:grpSpPr>
        <a:xfrm>
          <a:off x="0" y="0"/>
          <a:ext cx="0" cy="0"/>
          <a:chOff x="0" y="0"/>
          <a:chExt cx="0" cy="0"/>
        </a:xfrm>
      </p:grpSpPr>
      <p:sp>
        <p:nvSpPr>
          <p:cNvPr id="3" name="6 Rectángulo"/>
          <p:cNvSpPr/>
          <p:nvPr/>
        </p:nvSpPr>
        <p:spPr bwMode="white">
          <a:xfrm>
            <a:off x="0" y="1093789"/>
            <a:ext cx="12192000" cy="319087"/>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20" name="11 Título"/>
          <p:cNvSpPr>
            <a:spLocks noGrp="1"/>
          </p:cNvSpPr>
          <p:nvPr>
            <p:ph type="title"/>
          </p:nvPr>
        </p:nvSpPr>
        <p:spPr>
          <a:xfrm>
            <a:off x="2447594" y="228601"/>
            <a:ext cx="9313036" cy="680120"/>
          </a:xfrm>
        </p:spPr>
        <p:txBody>
          <a:bodyPr/>
          <a:lstStyle>
            <a:lvl1pPr algn="r">
              <a:defRPr>
                <a:latin typeface="+mj-lt"/>
              </a:defRPr>
            </a:lvl1pPr>
          </a:lstStyle>
          <a:p>
            <a:r>
              <a:rPr lang="es-ES" dirty="0"/>
              <a:t>Haga clic para modificar el estilo de título del patrón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261ED3-CAA5-2B85-8B82-E82F0AFC1F2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5E410D4-E01A-988E-0971-6F7A75E197D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E31EFC5-D4D1-47D4-9DF7-6AA47FE8D7DD}"/>
              </a:ext>
            </a:extLst>
          </p:cNvPr>
          <p:cNvSpPr>
            <a:spLocks noGrp="1"/>
          </p:cNvSpPr>
          <p:nvPr>
            <p:ph type="dt" sz="half" idx="10"/>
          </p:nvPr>
        </p:nvSpPr>
        <p:spPr/>
        <p:txBody>
          <a:bodyPr/>
          <a:lstStyle/>
          <a:p>
            <a:fld id="{2DC54518-D906-490A-8337-63B4D11CD0E0}" type="datetimeFigureOut">
              <a:rPr lang="es-ES" smtClean="0"/>
              <a:t>19/12/2024</a:t>
            </a:fld>
            <a:endParaRPr lang="es-ES"/>
          </a:p>
        </p:txBody>
      </p:sp>
      <p:sp>
        <p:nvSpPr>
          <p:cNvPr id="5" name="Marcador de pie de página 4">
            <a:extLst>
              <a:ext uri="{FF2B5EF4-FFF2-40B4-BE49-F238E27FC236}">
                <a16:creationId xmlns:a16="http://schemas.microsoft.com/office/drawing/2014/main" id="{C1C1B46C-5248-1199-85A9-C86DCB76B39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38A69B7-44A8-BC3F-97F1-FF0C573A32A8}"/>
              </a:ext>
            </a:extLst>
          </p:cNvPr>
          <p:cNvSpPr>
            <a:spLocks noGrp="1"/>
          </p:cNvSpPr>
          <p:nvPr>
            <p:ph type="sldNum" sz="quarter" idx="12"/>
          </p:nvPr>
        </p:nvSpPr>
        <p:spPr/>
        <p:txBody>
          <a:bodyPr/>
          <a:lstStyle/>
          <a:p>
            <a:fld id="{D92F7671-FBE8-44E5-99A9-BB3F47165699}" type="slidenum">
              <a:rPr lang="es-ES" smtClean="0"/>
              <a:t>‹Nº›</a:t>
            </a:fld>
            <a:endParaRPr lang="es-ES"/>
          </a:p>
        </p:txBody>
      </p:sp>
    </p:spTree>
    <p:extLst>
      <p:ext uri="{BB962C8B-B14F-4D97-AF65-F5344CB8AC3E}">
        <p14:creationId xmlns:p14="http://schemas.microsoft.com/office/powerpoint/2010/main" val="2880947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21 Marcador de título"/>
          <p:cNvSpPr>
            <a:spLocks noGrp="1"/>
          </p:cNvSpPr>
          <p:nvPr>
            <p:ph type="title"/>
          </p:nvPr>
        </p:nvSpPr>
        <p:spPr bwMode="auto">
          <a:xfrm>
            <a:off x="2135560" y="228600"/>
            <a:ext cx="9529391" cy="679450"/>
          </a:xfrm>
          <a:prstGeom prst="rect">
            <a:avLst/>
          </a:prstGeom>
          <a:noFill/>
          <a:ln w="9525">
            <a:noFill/>
            <a:miter lim="800000"/>
            <a:headEnd/>
            <a:tailEnd/>
          </a:ln>
        </p:spPr>
        <p:txBody>
          <a:bodyPr vert="horz" wrap="square" lIns="0" tIns="45720" rIns="72000" bIns="45720" numCol="1" anchor="ctr" anchorCtr="0" compatLnSpc="1">
            <a:prstTxWarp prst="textNoShape">
              <a:avLst/>
            </a:prstTxWarp>
          </a:bodyPr>
          <a:lstStyle/>
          <a:p>
            <a:pPr lvl="0"/>
            <a:r>
              <a:rPr lang="en-US" noProof="0"/>
              <a:t>Haga</a:t>
            </a:r>
            <a:r>
              <a:rPr lang="en-US" noProof="0" dirty="0"/>
              <a:t> </a:t>
            </a:r>
            <a:r>
              <a:rPr lang="en-US" noProof="0" dirty="0" err="1"/>
              <a:t>clic</a:t>
            </a:r>
            <a:r>
              <a:rPr lang="en-US" noProof="0" dirty="0"/>
              <a:t> para </a:t>
            </a:r>
            <a:r>
              <a:rPr lang="en-US" noProof="0" dirty="0" err="1"/>
              <a:t>modificar</a:t>
            </a:r>
            <a:r>
              <a:rPr lang="en-US" noProof="0" dirty="0"/>
              <a:t> </a:t>
            </a:r>
            <a:r>
              <a:rPr lang="en-US" noProof="0" dirty="0" err="1"/>
              <a:t>el</a:t>
            </a:r>
            <a:r>
              <a:rPr lang="en-US" noProof="0" dirty="0"/>
              <a:t> </a:t>
            </a:r>
            <a:r>
              <a:rPr lang="en-US" noProof="0" dirty="0" err="1"/>
              <a:t>estilo</a:t>
            </a:r>
            <a:r>
              <a:rPr lang="en-US" noProof="0" dirty="0"/>
              <a:t> de </a:t>
            </a:r>
            <a:r>
              <a:rPr lang="en-US" noProof="0" dirty="0" err="1"/>
              <a:t>título</a:t>
            </a:r>
            <a:r>
              <a:rPr lang="en-US" noProof="0" dirty="0"/>
              <a:t> del </a:t>
            </a:r>
            <a:r>
              <a:rPr lang="en-US" noProof="0" dirty="0" err="1"/>
              <a:t>patrón</a:t>
            </a:r>
            <a:endParaRPr lang="en-US" noProof="0" dirty="0"/>
          </a:p>
        </p:txBody>
      </p:sp>
      <p:sp>
        <p:nvSpPr>
          <p:cNvPr id="1027" name="12 Marcador de texto"/>
          <p:cNvSpPr>
            <a:spLocks noGrp="1"/>
          </p:cNvSpPr>
          <p:nvPr>
            <p:ph type="body" idx="1"/>
          </p:nvPr>
        </p:nvSpPr>
        <p:spPr bwMode="auto">
          <a:xfrm>
            <a:off x="514351" y="1124745"/>
            <a:ext cx="11173883" cy="51030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dirty="0" err="1"/>
              <a:t>Haga</a:t>
            </a:r>
            <a:r>
              <a:rPr lang="en-US" noProof="0" dirty="0"/>
              <a:t> </a:t>
            </a:r>
            <a:r>
              <a:rPr lang="en-US" noProof="0" dirty="0" err="1"/>
              <a:t>clic</a:t>
            </a:r>
            <a:r>
              <a:rPr lang="en-US" noProof="0" dirty="0"/>
              <a:t> para </a:t>
            </a:r>
            <a:r>
              <a:rPr lang="en-US" noProof="0" dirty="0" err="1"/>
              <a:t>modificar</a:t>
            </a:r>
            <a:r>
              <a:rPr lang="en-US" noProof="0" dirty="0"/>
              <a:t> </a:t>
            </a:r>
            <a:r>
              <a:rPr lang="en-US" noProof="0" dirty="0" err="1"/>
              <a:t>el</a:t>
            </a:r>
            <a:r>
              <a:rPr lang="en-US" noProof="0" dirty="0"/>
              <a:t> </a:t>
            </a:r>
            <a:r>
              <a:rPr lang="en-US" noProof="0" dirty="0" err="1"/>
              <a:t>estilo</a:t>
            </a:r>
            <a:r>
              <a:rPr lang="en-US" noProof="0" dirty="0"/>
              <a:t> de </a:t>
            </a:r>
            <a:r>
              <a:rPr lang="en-US" noProof="0" dirty="0" err="1"/>
              <a:t>texto</a:t>
            </a:r>
            <a:r>
              <a:rPr lang="en-US" noProof="0" dirty="0"/>
              <a:t> del </a:t>
            </a:r>
            <a:r>
              <a:rPr lang="en-US" noProof="0" dirty="0" err="1"/>
              <a:t>patrón</a:t>
            </a:r>
            <a:endParaRPr lang="en-US" noProof="0" dirty="0"/>
          </a:p>
          <a:p>
            <a:pPr lvl="1"/>
            <a:r>
              <a:rPr lang="en-US" noProof="0" dirty="0"/>
              <a:t>Segundo </a:t>
            </a:r>
            <a:r>
              <a:rPr lang="en-US" noProof="0" dirty="0" err="1"/>
              <a:t>nivel</a:t>
            </a:r>
            <a:endParaRPr lang="en-US" noProof="0" dirty="0"/>
          </a:p>
          <a:p>
            <a:pPr lvl="2"/>
            <a:r>
              <a:rPr lang="en-US" noProof="0" dirty="0" err="1"/>
              <a:t>Tercer</a:t>
            </a:r>
            <a:r>
              <a:rPr lang="en-US" noProof="0" dirty="0"/>
              <a:t> </a:t>
            </a:r>
            <a:r>
              <a:rPr lang="en-US" noProof="0" dirty="0" err="1"/>
              <a:t>nivel</a:t>
            </a:r>
            <a:endParaRPr lang="en-US" noProof="0" dirty="0"/>
          </a:p>
          <a:p>
            <a:pPr lvl="3"/>
            <a:r>
              <a:rPr lang="en-US" noProof="0" dirty="0"/>
              <a:t>Cuarto </a:t>
            </a:r>
            <a:r>
              <a:rPr lang="en-US" noProof="0" dirty="0" err="1"/>
              <a:t>nivel</a:t>
            </a:r>
            <a:endParaRPr lang="en-US" noProof="0" dirty="0"/>
          </a:p>
          <a:p>
            <a:pPr lvl="4"/>
            <a:r>
              <a:rPr lang="en-US" noProof="0" dirty="0"/>
              <a:t>Quinto </a:t>
            </a:r>
            <a:r>
              <a:rPr lang="en-US" noProof="0" dirty="0" err="1"/>
              <a:t>nivel</a:t>
            </a:r>
            <a:endParaRPr lang="en-US" noProof="0" dirty="0"/>
          </a:p>
        </p:txBody>
      </p:sp>
      <p:sp>
        <p:nvSpPr>
          <p:cNvPr id="4" name="6 Rectángulo"/>
          <p:cNvSpPr/>
          <p:nvPr/>
        </p:nvSpPr>
        <p:spPr bwMode="white">
          <a:xfrm>
            <a:off x="0" y="908050"/>
            <a:ext cx="12192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4" name="21 Marcador de título"/>
          <p:cNvSpPr txBox="1">
            <a:spLocks/>
          </p:cNvSpPr>
          <p:nvPr/>
        </p:nvSpPr>
        <p:spPr>
          <a:xfrm>
            <a:off x="3359696" y="6337300"/>
            <a:ext cx="6120680" cy="476250"/>
          </a:xfrm>
          <a:prstGeom prst="rect">
            <a:avLst/>
          </a:prstGeom>
        </p:spPr>
        <p:txBody>
          <a:bodyPr rIns="0" anchor="ctr">
            <a:normAutofit/>
          </a:bodyPr>
          <a:lstStyle/>
          <a:p>
            <a:pPr algn="ctr">
              <a:lnSpc>
                <a:spcPct val="80000"/>
              </a:lnSpc>
              <a:defRPr/>
            </a:pPr>
            <a:r>
              <a:rPr lang="en-US" sz="1400" b="1" i="1" noProof="0" dirty="0">
                <a:solidFill>
                  <a:srgbClr val="558BB8"/>
                </a:solidFill>
                <a:latin typeface="Tw Cen MT" pitchFamily="34" charset="0"/>
              </a:rPr>
              <a:t>Flood Risk estimation and the October 2024 Flash Flood in the South of Valencia (Spain)</a:t>
            </a:r>
            <a:endParaRPr lang="es-ES" sz="1400" b="1" i="1" noProof="0" dirty="0">
              <a:solidFill>
                <a:srgbClr val="558BB8"/>
              </a:solidFill>
              <a:latin typeface="Tw Cen MT" pitchFamily="34" charset="0"/>
            </a:endParaRPr>
          </a:p>
        </p:txBody>
      </p:sp>
      <p:pic>
        <p:nvPicPr>
          <p:cNvPr id="16" name="16 Imagen" descr="01UPVcolor.png"/>
          <p:cNvPicPr>
            <a:picLocks noChangeAspect="1"/>
          </p:cNvPicPr>
          <p:nvPr userDrawn="1"/>
        </p:nvPicPr>
        <p:blipFill>
          <a:blip r:embed="rId7" cstate="print"/>
          <a:srcRect/>
          <a:stretch>
            <a:fillRect/>
          </a:stretch>
        </p:blipFill>
        <p:spPr bwMode="auto">
          <a:xfrm>
            <a:off x="107950" y="188640"/>
            <a:ext cx="1836738" cy="647700"/>
          </a:xfrm>
          <a:prstGeom prst="rect">
            <a:avLst/>
          </a:prstGeom>
          <a:noFill/>
          <a:ln w="9525">
            <a:noFill/>
            <a:miter lim="800000"/>
            <a:headEnd/>
            <a:tailEnd/>
          </a:ln>
        </p:spPr>
      </p:pic>
      <p:pic>
        <p:nvPicPr>
          <p:cNvPr id="17" name="Picture 2" descr="D:\VARIOS\IIAMA\copia seguridad Logotipos IIAMA\horizontal_siglas_color.jpg"/>
          <p:cNvPicPr>
            <a:picLocks noChangeAspect="1" noChangeArrowheads="1"/>
          </p:cNvPicPr>
          <p:nvPr userDrawn="1"/>
        </p:nvPicPr>
        <p:blipFill>
          <a:blip r:embed="rId8" cstate="print"/>
          <a:srcRect/>
          <a:stretch>
            <a:fillRect/>
          </a:stretch>
        </p:blipFill>
        <p:spPr bwMode="auto">
          <a:xfrm>
            <a:off x="323528" y="6401112"/>
            <a:ext cx="1296144" cy="340256"/>
          </a:xfrm>
          <a:prstGeom prst="rect">
            <a:avLst/>
          </a:prstGeom>
          <a:noFill/>
        </p:spPr>
      </p:pic>
      <p:sp>
        <p:nvSpPr>
          <p:cNvPr id="18" name="CustomShape 1">
            <a:extLst>
              <a:ext uri="{FF2B5EF4-FFF2-40B4-BE49-F238E27FC236}">
                <a16:creationId xmlns:a16="http://schemas.microsoft.com/office/drawing/2014/main" id="{0838A510-86E9-49BF-96B5-F3750B82E8F8}"/>
              </a:ext>
            </a:extLst>
          </p:cNvPr>
          <p:cNvSpPr/>
          <p:nvPr userDrawn="1"/>
        </p:nvSpPr>
        <p:spPr>
          <a:xfrm>
            <a:off x="11175234" y="6499960"/>
            <a:ext cx="513000" cy="14256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gn="r">
              <a:lnSpc>
                <a:spcPct val="100000"/>
              </a:lnSpc>
            </a:pPr>
            <a:fld id="{375706CC-BBBD-42FB-A6D6-73CB834D299C}" type="slidenum">
              <a:rPr lang="de-DE" sz="1000" b="1" strike="noStrike" spc="-1">
                <a:solidFill>
                  <a:srgbClr val="005AA0"/>
                </a:solidFill>
                <a:latin typeface="Arial"/>
                <a:ea typeface="DejaVu Sans"/>
              </a:rPr>
              <a:t>‹Nº›</a:t>
            </a:fld>
            <a:endParaRPr lang="en-US" sz="1000" b="1" strike="noStrike" spc="-1" dirty="0">
              <a:latin typeface="Arial"/>
            </a:endParaRPr>
          </a:p>
        </p:txBody>
      </p:sp>
    </p:spTree>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2" r:id="rId4"/>
    <p:sldLayoutId id="2147483847" r:id="rId5"/>
  </p:sldLayoutIdLst>
  <p:hf sldNum="0" hdr="0" ftr="0" dt="0"/>
  <p:txStyles>
    <p:titleStyle>
      <a:lvl1pPr algn="r" rtl="0" eaLnBrk="0" fontAlgn="base" hangingPunct="0">
        <a:spcBef>
          <a:spcPct val="0"/>
        </a:spcBef>
        <a:spcAft>
          <a:spcPct val="0"/>
        </a:spcAft>
        <a:defRPr sz="3200" kern="1200">
          <a:solidFill>
            <a:schemeClr val="tx2"/>
          </a:solidFill>
          <a:latin typeface="Arial" charset="0"/>
          <a:ea typeface="+mj-ea"/>
          <a:cs typeface="+mj-cs"/>
        </a:defRPr>
      </a:lvl1pPr>
      <a:lvl2pPr algn="l" rtl="0" eaLnBrk="0" fontAlgn="base" hangingPunct="0">
        <a:spcBef>
          <a:spcPct val="0"/>
        </a:spcBef>
        <a:spcAft>
          <a:spcPct val="0"/>
        </a:spcAft>
        <a:defRPr sz="3600">
          <a:solidFill>
            <a:schemeClr val="tx2"/>
          </a:solidFill>
          <a:latin typeface="Arial" charset="0"/>
        </a:defRPr>
      </a:lvl2pPr>
      <a:lvl3pPr algn="l" rtl="0" eaLnBrk="0" fontAlgn="base" hangingPunct="0">
        <a:spcBef>
          <a:spcPct val="0"/>
        </a:spcBef>
        <a:spcAft>
          <a:spcPct val="0"/>
        </a:spcAft>
        <a:defRPr sz="3600">
          <a:solidFill>
            <a:schemeClr val="tx2"/>
          </a:solidFill>
          <a:latin typeface="Arial" charset="0"/>
        </a:defRPr>
      </a:lvl3pPr>
      <a:lvl4pPr algn="l" rtl="0" eaLnBrk="0" fontAlgn="base" hangingPunct="0">
        <a:spcBef>
          <a:spcPct val="0"/>
        </a:spcBef>
        <a:spcAft>
          <a:spcPct val="0"/>
        </a:spcAft>
        <a:defRPr sz="3600">
          <a:solidFill>
            <a:schemeClr val="tx2"/>
          </a:solidFill>
          <a:latin typeface="Arial" charset="0"/>
        </a:defRPr>
      </a:lvl4pPr>
      <a:lvl5pPr algn="l" rtl="0" eaLnBrk="0" fontAlgn="base" hangingPunct="0">
        <a:spcBef>
          <a:spcPct val="0"/>
        </a:spcBef>
        <a:spcAft>
          <a:spcPct val="0"/>
        </a:spcAft>
        <a:defRPr sz="3600">
          <a:solidFill>
            <a:schemeClr val="tx2"/>
          </a:solidFill>
          <a:latin typeface="Arial"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p:titleStyle>
    <p:bodyStyle>
      <a:lvl1pPr marL="319088" indent="-319088" algn="l" rtl="0" eaLnBrk="0" fontAlgn="base" hangingPunct="0">
        <a:spcBef>
          <a:spcPts val="700"/>
        </a:spcBef>
        <a:spcAft>
          <a:spcPct val="0"/>
        </a:spcAft>
        <a:buClr>
          <a:schemeClr val="tx1"/>
        </a:buClr>
        <a:buSzPct val="60000"/>
        <a:buFont typeface="Wingdings" pitchFamily="2" charset="2"/>
        <a:buChar char="q"/>
        <a:defRPr sz="2400" kern="1200">
          <a:solidFill>
            <a:schemeClr val="tx1"/>
          </a:solidFill>
          <a:latin typeface="Arial" charset="0"/>
          <a:ea typeface="+mn-ea"/>
          <a:cs typeface="+mn-cs"/>
        </a:defRPr>
      </a:lvl1pPr>
      <a:lvl2pPr marL="639763" indent="-273050" algn="l" rtl="0" eaLnBrk="0" fontAlgn="base" hangingPunct="0">
        <a:spcBef>
          <a:spcPts val="550"/>
        </a:spcBef>
        <a:spcAft>
          <a:spcPct val="0"/>
        </a:spcAft>
        <a:buClr>
          <a:schemeClr val="tx1"/>
        </a:buClr>
        <a:buSzPct val="70000"/>
        <a:buFont typeface="Wingdings" pitchFamily="2" charset="2"/>
        <a:buChar char="Ø"/>
        <a:defRPr sz="2400" kern="1200">
          <a:solidFill>
            <a:schemeClr val="tx1"/>
          </a:solidFill>
          <a:latin typeface="Arial" charset="0"/>
          <a:ea typeface="+mn-ea"/>
          <a:cs typeface="+mn-cs"/>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000" kern="1200">
          <a:solidFill>
            <a:schemeClr val="tx1"/>
          </a:solidFill>
          <a:latin typeface="Arial" charset="0"/>
          <a:ea typeface="+mn-ea"/>
          <a:cs typeface="+mn-cs"/>
        </a:defRPr>
      </a:lvl3pPr>
      <a:lvl4pPr marL="1371600" indent="-228600" algn="l" rtl="0" eaLnBrk="0" fontAlgn="base" hangingPunct="0">
        <a:spcBef>
          <a:spcPts val="400"/>
        </a:spcBef>
        <a:spcAft>
          <a:spcPct val="0"/>
        </a:spcAft>
        <a:buClr>
          <a:srgbClr val="A5AB81"/>
        </a:buClr>
        <a:buSzPct val="75000"/>
        <a:buFont typeface="Wingdings" pitchFamily="2" charset="2"/>
        <a:buChar char=""/>
        <a:defRPr sz="2000" kern="1200">
          <a:solidFill>
            <a:schemeClr val="tx1"/>
          </a:solidFill>
          <a:latin typeface="Arial" charset="0"/>
          <a:ea typeface="+mn-ea"/>
          <a:cs typeface="+mn-cs"/>
        </a:defRPr>
      </a:lvl4pPr>
      <a:lvl5pPr marL="1828800" indent="-228600" algn="l" rtl="0" eaLnBrk="0" fontAlgn="base" hangingPunct="0">
        <a:spcBef>
          <a:spcPts val="400"/>
        </a:spcBef>
        <a:spcAft>
          <a:spcPct val="0"/>
        </a:spcAft>
        <a:buClr>
          <a:srgbClr val="D8B25C"/>
        </a:buClr>
        <a:buSzPct val="65000"/>
        <a:buFont typeface="Wingdings" pitchFamily="2" charset="2"/>
        <a:buChar char=""/>
        <a:defRPr sz="2000" kern="1200">
          <a:solidFill>
            <a:schemeClr val="tx1"/>
          </a:solidFill>
          <a:latin typeface="Arial" charset="0"/>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em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wmf"/><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31.emf"/><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3.wmf"/><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notesSlide" Target="../notesSlides/notesSlide2.xml"/><Relationship Id="rId7"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7.wmf"/><Relationship Id="rId5" Type="http://schemas.openxmlformats.org/officeDocument/2006/relationships/oleObject" Target="../embeddings/oleObject2.bin"/><Relationship Id="rId4" Type="http://schemas.openxmlformats.org/officeDocument/2006/relationships/image" Target="../media/image38.jpeg"/><Relationship Id="rId9" Type="http://schemas.openxmlformats.org/officeDocument/2006/relationships/image" Target="../media/image4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3" Type="http://schemas.openxmlformats.org/officeDocument/2006/relationships/image" Target="../media/image46.wmf"/><Relationship Id="rId7"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emf"/><Relationship Id="rId4" Type="http://schemas.openxmlformats.org/officeDocument/2006/relationships/image" Target="../media/image47.jpg"/></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image" Target="../media/image53.wmf"/><Relationship Id="rId3" Type="http://schemas.openxmlformats.org/officeDocument/2006/relationships/notesSlide" Target="../notesSlides/notesSlide4.xml"/><Relationship Id="rId7" Type="http://schemas.openxmlformats.org/officeDocument/2006/relationships/image" Target="../media/image37.wmf"/><Relationship Id="rId12" Type="http://schemas.openxmlformats.org/officeDocument/2006/relationships/oleObject" Target="../embeddings/oleObject7.bin"/><Relationship Id="rId2" Type="http://schemas.openxmlformats.org/officeDocument/2006/relationships/slideLayout" Target="../slideLayouts/slideLayout3.xml"/><Relationship Id="rId1" Type="http://schemas.openxmlformats.org/officeDocument/2006/relationships/vmlDrawing" Target="../drawings/vmlDrawing3.vml"/><Relationship Id="rId6" Type="http://schemas.openxmlformats.org/officeDocument/2006/relationships/oleObject" Target="../embeddings/oleObject4.bin"/><Relationship Id="rId11" Type="http://schemas.openxmlformats.org/officeDocument/2006/relationships/image" Target="../media/image52.wmf"/><Relationship Id="rId5" Type="http://schemas.openxmlformats.org/officeDocument/2006/relationships/image" Target="../media/image50.wmf"/><Relationship Id="rId10" Type="http://schemas.openxmlformats.org/officeDocument/2006/relationships/oleObject" Target="../embeddings/oleObject6.bin"/><Relationship Id="rId4" Type="http://schemas.openxmlformats.org/officeDocument/2006/relationships/oleObject" Target="../embeddings/oleObject3.bin"/><Relationship Id="rId9" Type="http://schemas.openxmlformats.org/officeDocument/2006/relationships/image" Target="../media/image51.wm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57.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54.wmf"/><Relationship Id="rId5" Type="http://schemas.openxmlformats.org/officeDocument/2006/relationships/oleObject" Target="../embeddings/oleObject8.bin"/><Relationship Id="rId4" Type="http://schemas.openxmlformats.org/officeDocument/2006/relationships/image" Target="../media/image55.jpeg"/></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gimha.upv.es/" TargetMode="External"/><Relationship Id="rId7" Type="http://schemas.openxmlformats.org/officeDocument/2006/relationships/image" Target="../media/image62.png"/><Relationship Id="rId2" Type="http://schemas.openxmlformats.org/officeDocument/2006/relationships/hyperlink" Target="mailto:ffrances@upv.es" TargetMode="External"/><Relationship Id="rId1" Type="http://schemas.openxmlformats.org/officeDocument/2006/relationships/slideLayout" Target="../slideLayouts/slideLayout4.xml"/><Relationship Id="rId6" Type="http://schemas.openxmlformats.org/officeDocument/2006/relationships/image" Target="../media/image61.jpe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xml"/><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4A1AB61-02E7-4E1D-BB04-C9E5E0D4E894}"/>
              </a:ext>
            </a:extLst>
          </p:cNvPr>
          <p:cNvPicPr>
            <a:picLocks noChangeAspect="1"/>
          </p:cNvPicPr>
          <p:nvPr/>
        </p:nvPicPr>
        <p:blipFill rotWithShape="1">
          <a:blip r:embed="rId2"/>
          <a:srcRect l="26218" r="17816"/>
          <a:stretch/>
        </p:blipFill>
        <p:spPr>
          <a:xfrm>
            <a:off x="7067705" y="2857"/>
            <a:ext cx="5115434" cy="6855143"/>
          </a:xfrm>
          <a:prstGeom prst="rect">
            <a:avLst/>
          </a:prstGeom>
        </p:spPr>
      </p:pic>
      <p:sp>
        <p:nvSpPr>
          <p:cNvPr id="7" name="Título 1">
            <a:extLst>
              <a:ext uri="{FF2B5EF4-FFF2-40B4-BE49-F238E27FC236}">
                <a16:creationId xmlns:a16="http://schemas.microsoft.com/office/drawing/2014/main" id="{38757679-F71A-461C-87F1-725F12EBA57D}"/>
              </a:ext>
            </a:extLst>
          </p:cNvPr>
          <p:cNvSpPr txBox="1">
            <a:spLocks/>
          </p:cNvSpPr>
          <p:nvPr/>
        </p:nvSpPr>
        <p:spPr>
          <a:xfrm>
            <a:off x="302809" y="2048574"/>
            <a:ext cx="6661852" cy="18722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80000"/>
              </a:lnSpc>
              <a:defRPr/>
            </a:pPr>
            <a:r>
              <a:rPr lang="en-US" sz="3600" b="1" i="1" noProof="0" dirty="0">
                <a:solidFill>
                  <a:srgbClr val="558BB8"/>
                </a:solidFill>
                <a:latin typeface="Tw Cen MT" pitchFamily="34" charset="0"/>
              </a:rPr>
              <a:t>Flood Risk estimation and the October 2024 Flash Flood in the South of Valencia (Spain)</a:t>
            </a:r>
            <a:endParaRPr lang="es-ES" sz="3600" b="1" i="1" noProof="0" dirty="0">
              <a:solidFill>
                <a:srgbClr val="558BB8"/>
              </a:solidFill>
              <a:latin typeface="Tw Cen MT" pitchFamily="34" charset="0"/>
            </a:endParaRPr>
          </a:p>
        </p:txBody>
      </p:sp>
      <p:pic>
        <p:nvPicPr>
          <p:cNvPr id="10" name="11 Imagen" descr="01marca_UPV_principal_negro300.png">
            <a:extLst>
              <a:ext uri="{FF2B5EF4-FFF2-40B4-BE49-F238E27FC236}">
                <a16:creationId xmlns:a16="http://schemas.microsoft.com/office/drawing/2014/main" id="{5C70DBA6-DF57-46A1-B695-E79F3DC70C25}"/>
              </a:ext>
            </a:extLst>
          </p:cNvPr>
          <p:cNvPicPr>
            <a:picLocks noChangeAspect="1"/>
          </p:cNvPicPr>
          <p:nvPr/>
        </p:nvPicPr>
        <p:blipFill>
          <a:blip r:embed="rId3" cstate="print"/>
          <a:srcRect/>
          <a:stretch>
            <a:fillRect/>
          </a:stretch>
        </p:blipFill>
        <p:spPr bwMode="auto">
          <a:xfrm>
            <a:off x="231202" y="274427"/>
            <a:ext cx="2411986" cy="854148"/>
          </a:xfrm>
          <a:prstGeom prst="rect">
            <a:avLst/>
          </a:prstGeom>
          <a:noFill/>
          <a:ln w="9525">
            <a:noFill/>
            <a:miter lim="800000"/>
            <a:headEnd/>
            <a:tailEnd/>
          </a:ln>
        </p:spPr>
      </p:pic>
      <p:pic>
        <p:nvPicPr>
          <p:cNvPr id="11" name="Picture 2" descr="D:\My Dropbox\IIAMA\Premio iiama\Imagen iiama 2.png">
            <a:extLst>
              <a:ext uri="{FF2B5EF4-FFF2-40B4-BE49-F238E27FC236}">
                <a16:creationId xmlns:a16="http://schemas.microsoft.com/office/drawing/2014/main" id="{11DBC259-2F98-45BA-AC05-E620D0ED4129}"/>
              </a:ext>
            </a:extLst>
          </p:cNvPr>
          <p:cNvPicPr>
            <a:picLocks noChangeAspect="1" noChangeArrowheads="1"/>
          </p:cNvPicPr>
          <p:nvPr/>
        </p:nvPicPr>
        <p:blipFill>
          <a:blip r:embed="rId4" cstate="print"/>
          <a:srcRect/>
          <a:stretch>
            <a:fillRect/>
          </a:stretch>
        </p:blipFill>
        <p:spPr bwMode="auto">
          <a:xfrm>
            <a:off x="3268267" y="377641"/>
            <a:ext cx="3277603" cy="646297"/>
          </a:xfrm>
          <a:prstGeom prst="rect">
            <a:avLst/>
          </a:prstGeom>
          <a:noFill/>
        </p:spPr>
      </p:pic>
      <p:sp>
        <p:nvSpPr>
          <p:cNvPr id="14" name="Rectangle 7">
            <a:extLst>
              <a:ext uri="{FF2B5EF4-FFF2-40B4-BE49-F238E27FC236}">
                <a16:creationId xmlns:a16="http://schemas.microsoft.com/office/drawing/2014/main" id="{78B85E89-82A1-47C3-892F-45FCAEC9AF8F}"/>
              </a:ext>
            </a:extLst>
          </p:cNvPr>
          <p:cNvSpPr/>
          <p:nvPr/>
        </p:nvSpPr>
        <p:spPr>
          <a:xfrm>
            <a:off x="405853" y="5157480"/>
            <a:ext cx="6410227" cy="600164"/>
          </a:xfrm>
          <a:prstGeom prst="rect">
            <a:avLst/>
          </a:prstGeom>
        </p:spPr>
        <p:txBody>
          <a:bodyPr wrap="square">
            <a:spAutoFit/>
          </a:bodyPr>
          <a:lstStyle/>
          <a:p>
            <a:pPr>
              <a:spcBef>
                <a:spcPts val="600"/>
              </a:spcBef>
              <a:buClrTx/>
              <a:buSzTx/>
              <a:buFontTx/>
              <a:buNone/>
            </a:pPr>
            <a:r>
              <a:rPr lang="en-US" sz="1400" b="1" i="1" dirty="0">
                <a:solidFill>
                  <a:srgbClr val="1F497D"/>
                </a:solidFill>
              </a:rPr>
              <a:t>Research Institute of Water and Environmental Engineering (IIAMA)</a:t>
            </a:r>
          </a:p>
          <a:p>
            <a:pPr>
              <a:spcBef>
                <a:spcPts val="600"/>
              </a:spcBef>
              <a:buClrTx/>
              <a:buSzTx/>
              <a:buFontTx/>
              <a:buNone/>
            </a:pPr>
            <a:r>
              <a:rPr lang="es-ES" sz="1400" b="1" i="1" dirty="0">
                <a:solidFill>
                  <a:srgbClr val="1F497D"/>
                </a:solidFill>
              </a:rPr>
              <a:t>Universitat Politècnica de València, Valencia, </a:t>
            </a:r>
            <a:r>
              <a:rPr lang="es-ES" sz="1400" b="1" i="1" dirty="0" err="1">
                <a:solidFill>
                  <a:srgbClr val="1F497D"/>
                </a:solidFill>
              </a:rPr>
              <a:t>Spain</a:t>
            </a:r>
            <a:endParaRPr lang="es-ES" sz="1400" b="1" i="1" dirty="0">
              <a:solidFill>
                <a:srgbClr val="1F497D"/>
              </a:solidFill>
            </a:endParaRPr>
          </a:p>
        </p:txBody>
      </p:sp>
      <p:sp>
        <p:nvSpPr>
          <p:cNvPr id="15" name="Rectangle 4">
            <a:extLst>
              <a:ext uri="{FF2B5EF4-FFF2-40B4-BE49-F238E27FC236}">
                <a16:creationId xmlns:a16="http://schemas.microsoft.com/office/drawing/2014/main" id="{AA76E5AE-748E-4B73-B339-4A09916E70FA}"/>
              </a:ext>
            </a:extLst>
          </p:cNvPr>
          <p:cNvSpPr>
            <a:spLocks noChangeArrowheads="1"/>
          </p:cNvSpPr>
          <p:nvPr/>
        </p:nvSpPr>
        <p:spPr bwMode="auto">
          <a:xfrm>
            <a:off x="405853" y="4650178"/>
            <a:ext cx="9614473" cy="504056"/>
          </a:xfrm>
          <a:prstGeom prst="rect">
            <a:avLst/>
          </a:prstGeom>
          <a:noFill/>
          <a:ln w="9525">
            <a:no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S" sz="2000" b="1" dirty="0">
                <a:solidFill>
                  <a:schemeClr val="tx2"/>
                </a:solidFill>
              </a:rPr>
              <a:t>Prof. Félix Francés </a:t>
            </a:r>
            <a:r>
              <a:rPr kumimoji="0" lang="en-US" sz="1600" b="1" i="1" u="none" strike="noStrike" kern="1200" cap="none" spc="0" normalizeH="0" baseline="0" noProof="0" dirty="0">
                <a:ln>
                  <a:noFill/>
                </a:ln>
                <a:solidFill>
                  <a:srgbClr val="1F497D"/>
                </a:solidFill>
                <a:effectLst/>
                <a:uLnTx/>
                <a:uFillTx/>
                <a:latin typeface="Arial" charset="0"/>
                <a:ea typeface="+mn-ea"/>
                <a:cs typeface="+mn-cs"/>
              </a:rPr>
              <a:t>(ffrances@upv.es)</a:t>
            </a:r>
          </a:p>
          <a:p>
            <a:r>
              <a:rPr lang="es-ES" sz="2000" b="1" dirty="0">
                <a:solidFill>
                  <a:schemeClr val="bg1"/>
                </a:solidFill>
              </a:rPr>
              <a:t> </a:t>
            </a:r>
          </a:p>
        </p:txBody>
      </p:sp>
    </p:spTree>
    <p:extLst>
      <p:ext uri="{BB962C8B-B14F-4D97-AF65-F5344CB8AC3E}">
        <p14:creationId xmlns:p14="http://schemas.microsoft.com/office/powerpoint/2010/main" val="2329840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DBF034-E537-06A2-2317-549C37D2022C}"/>
              </a:ext>
            </a:extLst>
          </p:cNvPr>
          <p:cNvSpPr>
            <a:spLocks noGrp="1"/>
          </p:cNvSpPr>
          <p:nvPr>
            <p:ph type="title"/>
          </p:nvPr>
        </p:nvSpPr>
        <p:spPr/>
        <p:txBody>
          <a:bodyPr/>
          <a:lstStyle/>
          <a:p>
            <a:r>
              <a:rPr lang="es-ES" dirty="0"/>
              <a:t>The </a:t>
            </a:r>
            <a:r>
              <a:rPr lang="es-ES" dirty="0" err="1"/>
              <a:t>precipitation</a:t>
            </a:r>
            <a:r>
              <a:rPr lang="es-ES" dirty="0"/>
              <a:t> </a:t>
            </a:r>
            <a:r>
              <a:rPr lang="es-ES" dirty="0" err="1"/>
              <a:t>on</a:t>
            </a:r>
            <a:r>
              <a:rPr lang="es-ES" dirty="0"/>
              <a:t> </a:t>
            </a:r>
            <a:r>
              <a:rPr lang="es-ES" dirty="0" err="1"/>
              <a:t>October</a:t>
            </a:r>
            <a:r>
              <a:rPr lang="es-ES" dirty="0"/>
              <a:t> 29, 2024</a:t>
            </a:r>
          </a:p>
        </p:txBody>
      </p:sp>
      <p:pic>
        <p:nvPicPr>
          <p:cNvPr id="4" name="Imagen 3">
            <a:extLst>
              <a:ext uri="{FF2B5EF4-FFF2-40B4-BE49-F238E27FC236}">
                <a16:creationId xmlns:a16="http://schemas.microsoft.com/office/drawing/2014/main" id="{78BC966D-66E2-A994-2A3C-C71F7665CDC6}"/>
              </a:ext>
            </a:extLst>
          </p:cNvPr>
          <p:cNvPicPr>
            <a:picLocks noChangeAspect="1"/>
          </p:cNvPicPr>
          <p:nvPr/>
        </p:nvPicPr>
        <p:blipFill>
          <a:blip r:embed="rId2"/>
          <a:stretch>
            <a:fillRect/>
          </a:stretch>
        </p:blipFill>
        <p:spPr>
          <a:xfrm>
            <a:off x="4469033" y="1163177"/>
            <a:ext cx="7025833" cy="4941221"/>
          </a:xfrm>
          <a:prstGeom prst="rect">
            <a:avLst/>
          </a:prstGeom>
        </p:spPr>
      </p:pic>
      <p:pic>
        <p:nvPicPr>
          <p:cNvPr id="5" name="Imagen 4">
            <a:extLst>
              <a:ext uri="{FF2B5EF4-FFF2-40B4-BE49-F238E27FC236}">
                <a16:creationId xmlns:a16="http://schemas.microsoft.com/office/drawing/2014/main" id="{AA8CAFA0-AACC-C591-A0CD-3F1FBEEE72E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3915" y="1004101"/>
            <a:ext cx="4666562" cy="2710650"/>
          </a:xfrm>
          <a:prstGeom prst="rect">
            <a:avLst/>
          </a:prstGeom>
          <a:noFill/>
          <a:ln>
            <a:noFill/>
          </a:ln>
        </p:spPr>
      </p:pic>
      <p:sp>
        <p:nvSpPr>
          <p:cNvPr id="6" name="CuadroTexto 5">
            <a:extLst>
              <a:ext uri="{FF2B5EF4-FFF2-40B4-BE49-F238E27FC236}">
                <a16:creationId xmlns:a16="http://schemas.microsoft.com/office/drawing/2014/main" id="{E6DFAFEA-17FB-E3BB-4F9E-F0F9562481E1}"/>
              </a:ext>
            </a:extLst>
          </p:cNvPr>
          <p:cNvSpPr txBox="1"/>
          <p:nvPr/>
        </p:nvSpPr>
        <p:spPr>
          <a:xfrm>
            <a:off x="526976" y="4204767"/>
            <a:ext cx="3688997" cy="1477328"/>
          </a:xfrm>
          <a:prstGeom prst="rect">
            <a:avLst/>
          </a:prstGeom>
          <a:noFill/>
        </p:spPr>
        <p:txBody>
          <a:bodyPr wrap="square" rtlCol="0">
            <a:spAutoFit/>
          </a:bodyPr>
          <a:lstStyle/>
          <a:p>
            <a:r>
              <a:rPr lang="en-US" dirty="0"/>
              <a:t>Storm duration = 5 hours</a:t>
            </a:r>
          </a:p>
          <a:p>
            <a:r>
              <a:rPr lang="en-US" dirty="0"/>
              <a:t>Maximum daily precipitation in </a:t>
            </a:r>
            <a:r>
              <a:rPr lang="en-US" dirty="0" err="1"/>
              <a:t>Turis</a:t>
            </a:r>
            <a:r>
              <a:rPr lang="en-US" dirty="0"/>
              <a:t> = 772 mm</a:t>
            </a:r>
          </a:p>
          <a:p>
            <a:r>
              <a:rPr lang="en-US" b="1" dirty="0">
                <a:solidFill>
                  <a:srgbClr val="FF0000"/>
                </a:solidFill>
              </a:rPr>
              <a:t>No rain in flood prone area and no alert!</a:t>
            </a:r>
          </a:p>
        </p:txBody>
      </p:sp>
    </p:spTree>
    <p:extLst>
      <p:ext uri="{BB962C8B-B14F-4D97-AF65-F5344CB8AC3E}">
        <p14:creationId xmlns:p14="http://schemas.microsoft.com/office/powerpoint/2010/main" val="334882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99570A-12D0-6996-28AD-AF89522D5E91}"/>
              </a:ext>
            </a:extLst>
          </p:cNvPr>
          <p:cNvSpPr>
            <a:spLocks noGrp="1"/>
          </p:cNvSpPr>
          <p:nvPr>
            <p:ph type="title"/>
          </p:nvPr>
        </p:nvSpPr>
        <p:spPr/>
        <p:txBody>
          <a:bodyPr/>
          <a:lstStyle/>
          <a:p>
            <a:r>
              <a:rPr lang="es-ES" dirty="0"/>
              <a:t>The </a:t>
            </a:r>
            <a:r>
              <a:rPr lang="es-ES" dirty="0" err="1"/>
              <a:t>flood</a:t>
            </a:r>
            <a:r>
              <a:rPr lang="es-ES" dirty="0"/>
              <a:t> </a:t>
            </a:r>
            <a:r>
              <a:rPr lang="es-ES" dirty="0" err="1"/>
              <a:t>on</a:t>
            </a:r>
            <a:r>
              <a:rPr lang="es-ES" dirty="0"/>
              <a:t> </a:t>
            </a:r>
            <a:r>
              <a:rPr lang="es-ES" dirty="0" err="1"/>
              <a:t>October</a:t>
            </a:r>
            <a:r>
              <a:rPr lang="es-ES" dirty="0"/>
              <a:t> 29, 2024</a:t>
            </a:r>
          </a:p>
        </p:txBody>
      </p:sp>
      <p:sp>
        <p:nvSpPr>
          <p:cNvPr id="8" name="CuadroTexto 7">
            <a:extLst>
              <a:ext uri="{FF2B5EF4-FFF2-40B4-BE49-F238E27FC236}">
                <a16:creationId xmlns:a16="http://schemas.microsoft.com/office/drawing/2014/main" id="{53FA830C-D130-D0C7-7ED5-6C3B13DD2B0B}"/>
              </a:ext>
            </a:extLst>
          </p:cNvPr>
          <p:cNvSpPr txBox="1"/>
          <p:nvPr/>
        </p:nvSpPr>
        <p:spPr>
          <a:xfrm>
            <a:off x="6843712" y="5828863"/>
            <a:ext cx="3816424" cy="307777"/>
          </a:xfrm>
          <a:prstGeom prst="rect">
            <a:avLst/>
          </a:prstGeom>
          <a:noFill/>
        </p:spPr>
        <p:txBody>
          <a:bodyPr wrap="square">
            <a:spAutoFit/>
          </a:bodyPr>
          <a:lstStyle/>
          <a:p>
            <a:r>
              <a:rPr lang="en-GB" sz="1400" dirty="0"/>
              <a:t>Source: Francés et al., IIAMA , 2024</a:t>
            </a:r>
            <a:endParaRPr lang="es-ES" sz="1400" dirty="0"/>
          </a:p>
        </p:txBody>
      </p:sp>
      <p:sp>
        <p:nvSpPr>
          <p:cNvPr id="9" name="CuadroTexto 8">
            <a:extLst>
              <a:ext uri="{FF2B5EF4-FFF2-40B4-BE49-F238E27FC236}">
                <a16:creationId xmlns:a16="http://schemas.microsoft.com/office/drawing/2014/main" id="{4CB96574-87B1-4508-AE23-037F4271E752}"/>
              </a:ext>
            </a:extLst>
          </p:cNvPr>
          <p:cNvSpPr txBox="1"/>
          <p:nvPr/>
        </p:nvSpPr>
        <p:spPr>
          <a:xfrm>
            <a:off x="407368" y="4616993"/>
            <a:ext cx="3816424" cy="307777"/>
          </a:xfrm>
          <a:prstGeom prst="rect">
            <a:avLst/>
          </a:prstGeom>
          <a:noFill/>
        </p:spPr>
        <p:txBody>
          <a:bodyPr wrap="square">
            <a:spAutoFit/>
          </a:bodyPr>
          <a:lstStyle/>
          <a:p>
            <a:r>
              <a:rPr lang="en-GB" sz="1400" dirty="0"/>
              <a:t>Source: CHJ SAIH and El País</a:t>
            </a:r>
            <a:endParaRPr lang="es-ES" sz="1400" dirty="0"/>
          </a:p>
        </p:txBody>
      </p:sp>
      <p:graphicFrame>
        <p:nvGraphicFramePr>
          <p:cNvPr id="10" name="Marcador de contenido 7">
            <a:extLst>
              <a:ext uri="{FF2B5EF4-FFF2-40B4-BE49-F238E27FC236}">
                <a16:creationId xmlns:a16="http://schemas.microsoft.com/office/drawing/2014/main" id="{0E2FF6E3-6F3B-9D90-BD59-D4E317672BF4}"/>
              </a:ext>
            </a:extLst>
          </p:cNvPr>
          <p:cNvGraphicFramePr>
            <a:graphicFrameLocks/>
          </p:cNvGraphicFramePr>
          <p:nvPr/>
        </p:nvGraphicFramePr>
        <p:xfrm>
          <a:off x="6753219" y="1089000"/>
          <a:ext cx="4680000" cy="4680000"/>
        </p:xfrm>
        <a:graphic>
          <a:graphicData uri="http://schemas.openxmlformats.org/drawingml/2006/chart">
            <c:chart xmlns:c="http://schemas.openxmlformats.org/drawingml/2006/chart" xmlns:r="http://schemas.openxmlformats.org/officeDocument/2006/relationships" r:id="rId2"/>
          </a:graphicData>
        </a:graphic>
      </p:graphicFrame>
      <p:pic>
        <p:nvPicPr>
          <p:cNvPr id="12" name="Imagen 11">
            <a:extLst>
              <a:ext uri="{FF2B5EF4-FFF2-40B4-BE49-F238E27FC236}">
                <a16:creationId xmlns:a16="http://schemas.microsoft.com/office/drawing/2014/main" id="{93ABAE46-3DE0-32BF-4E6F-E1577C201D9A}"/>
              </a:ext>
            </a:extLst>
          </p:cNvPr>
          <p:cNvPicPr>
            <a:picLocks noChangeAspect="1"/>
          </p:cNvPicPr>
          <p:nvPr/>
        </p:nvPicPr>
        <p:blipFill>
          <a:blip r:embed="rId3"/>
          <a:srcRect t="1439" r="1264" b="3394"/>
          <a:stretch/>
        </p:blipFill>
        <p:spPr>
          <a:xfrm>
            <a:off x="486146" y="1124744"/>
            <a:ext cx="5249814" cy="3498724"/>
          </a:xfrm>
          <a:prstGeom prst="rect">
            <a:avLst/>
          </a:prstGeom>
          <a:ln w="12700">
            <a:solidFill>
              <a:schemeClr val="tx1"/>
            </a:solidFill>
          </a:ln>
        </p:spPr>
      </p:pic>
      <p:sp>
        <p:nvSpPr>
          <p:cNvPr id="5" name="CuadroTexto 4">
            <a:extLst>
              <a:ext uri="{FF2B5EF4-FFF2-40B4-BE49-F238E27FC236}">
                <a16:creationId xmlns:a16="http://schemas.microsoft.com/office/drawing/2014/main" id="{BACAEC77-73B7-B8D2-F22F-B3AE52E63BA7}"/>
              </a:ext>
            </a:extLst>
          </p:cNvPr>
          <p:cNvSpPr txBox="1"/>
          <p:nvPr/>
        </p:nvSpPr>
        <p:spPr>
          <a:xfrm>
            <a:off x="8422825" y="1628800"/>
            <a:ext cx="3507474" cy="92333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US" dirty="0" err="1"/>
              <a:t>TETIS</a:t>
            </a:r>
            <a:r>
              <a:rPr lang="en-US" dirty="0"/>
              <a:t> daily simulation with sediments at flow gauge station: </a:t>
            </a:r>
            <a:r>
              <a:rPr lang="en-US" b="1" dirty="0">
                <a:solidFill>
                  <a:srgbClr val="FF0000"/>
                </a:solidFill>
              </a:rPr>
              <a:t>30% of sediments</a:t>
            </a:r>
          </a:p>
        </p:txBody>
      </p:sp>
      <p:sp>
        <p:nvSpPr>
          <p:cNvPr id="11" name="CuadroTexto 10">
            <a:extLst>
              <a:ext uri="{FF2B5EF4-FFF2-40B4-BE49-F238E27FC236}">
                <a16:creationId xmlns:a16="http://schemas.microsoft.com/office/drawing/2014/main" id="{B2F60A5C-1C97-4D91-ADAA-F3929D040F5C}"/>
              </a:ext>
            </a:extLst>
          </p:cNvPr>
          <p:cNvSpPr txBox="1"/>
          <p:nvPr/>
        </p:nvSpPr>
        <p:spPr>
          <a:xfrm>
            <a:off x="407368" y="5174321"/>
            <a:ext cx="5400600" cy="646331"/>
          </a:xfrm>
          <a:prstGeom prst="rect">
            <a:avLst/>
          </a:prstGeom>
          <a:noFill/>
        </p:spPr>
        <p:txBody>
          <a:bodyPr wrap="square" rtlCol="0">
            <a:spAutoFit/>
          </a:bodyPr>
          <a:lstStyle/>
          <a:p>
            <a:r>
              <a:rPr lang="en-US" dirty="0"/>
              <a:t>Peak discharge at flow gauge station (198 km2): </a:t>
            </a:r>
            <a:r>
              <a:rPr lang="en-US" dirty="0" err="1"/>
              <a:t>aprox</a:t>
            </a:r>
            <a:r>
              <a:rPr lang="en-US" dirty="0"/>
              <a:t>. </a:t>
            </a:r>
            <a:r>
              <a:rPr lang="en-US" b="1" dirty="0">
                <a:solidFill>
                  <a:srgbClr val="FF0000"/>
                </a:solidFill>
              </a:rPr>
              <a:t>2,800 m3/s</a:t>
            </a:r>
          </a:p>
        </p:txBody>
      </p:sp>
    </p:spTree>
    <p:extLst>
      <p:ext uri="{BB962C8B-B14F-4D97-AF65-F5344CB8AC3E}">
        <p14:creationId xmlns:p14="http://schemas.microsoft.com/office/powerpoint/2010/main" val="1306473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Graphic spid="10" grpId="0">
        <p:bldAsOne/>
      </p:bldGraphic>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1E26BA-D25A-5ED8-BA0A-FC0A9E6208C3}"/>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EB781D1E-E5C3-9385-355C-00310859B56C}"/>
              </a:ext>
            </a:extLst>
          </p:cNvPr>
          <p:cNvSpPr>
            <a:spLocks noGrp="1"/>
          </p:cNvSpPr>
          <p:nvPr>
            <p:ph type="title"/>
          </p:nvPr>
        </p:nvSpPr>
        <p:spPr/>
        <p:txBody>
          <a:bodyPr/>
          <a:lstStyle/>
          <a:p>
            <a:r>
              <a:rPr lang="es-ES" dirty="0"/>
              <a:t>The </a:t>
            </a:r>
            <a:r>
              <a:rPr lang="es-ES" dirty="0" err="1"/>
              <a:t>flood</a:t>
            </a:r>
            <a:r>
              <a:rPr lang="es-ES" dirty="0"/>
              <a:t> </a:t>
            </a:r>
            <a:r>
              <a:rPr lang="es-ES" dirty="0" err="1"/>
              <a:t>on</a:t>
            </a:r>
            <a:r>
              <a:rPr lang="es-ES" dirty="0"/>
              <a:t> </a:t>
            </a:r>
            <a:r>
              <a:rPr lang="es-ES" dirty="0" err="1"/>
              <a:t>October</a:t>
            </a:r>
            <a:r>
              <a:rPr lang="es-ES" dirty="0"/>
              <a:t> 29, 2024</a:t>
            </a:r>
          </a:p>
        </p:txBody>
      </p:sp>
      <p:sp>
        <p:nvSpPr>
          <p:cNvPr id="6" name="CuadroTexto 5">
            <a:extLst>
              <a:ext uri="{FF2B5EF4-FFF2-40B4-BE49-F238E27FC236}">
                <a16:creationId xmlns:a16="http://schemas.microsoft.com/office/drawing/2014/main" id="{33CA0AC8-F19F-08D2-DCF7-A06B44E7E2DD}"/>
              </a:ext>
            </a:extLst>
          </p:cNvPr>
          <p:cNvSpPr txBox="1"/>
          <p:nvPr/>
        </p:nvSpPr>
        <p:spPr>
          <a:xfrm>
            <a:off x="6672372" y="1516775"/>
            <a:ext cx="5088258" cy="830997"/>
          </a:xfrm>
          <a:prstGeom prst="rect">
            <a:avLst/>
          </a:prstGeom>
          <a:noFill/>
        </p:spPr>
        <p:txBody>
          <a:bodyPr wrap="square" rtlCol="0">
            <a:spAutoFit/>
          </a:bodyPr>
          <a:lstStyle/>
          <a:p>
            <a:r>
              <a:rPr lang="en-US" sz="2400" b="1" dirty="0">
                <a:solidFill>
                  <a:srgbClr val="FF0000"/>
                </a:solidFill>
              </a:rPr>
              <a:t>Return period between 2000 and 5000 years!</a:t>
            </a:r>
          </a:p>
        </p:txBody>
      </p:sp>
      <p:pic>
        <p:nvPicPr>
          <p:cNvPr id="7" name="Picture 4">
            <a:extLst>
              <a:ext uri="{FF2B5EF4-FFF2-40B4-BE49-F238E27FC236}">
                <a16:creationId xmlns:a16="http://schemas.microsoft.com/office/drawing/2014/main" id="{D833E8E3-5A36-AC20-F74D-0472E49E49D2}"/>
              </a:ext>
            </a:extLst>
          </p:cNvPr>
          <p:cNvPicPr>
            <a:picLocks noChangeAspect="1" noChangeArrowheads="1"/>
          </p:cNvPicPr>
          <p:nvPr/>
        </p:nvPicPr>
        <p:blipFill>
          <a:blip r:embed="rId2" cstate="print"/>
          <a:srcRect/>
          <a:stretch>
            <a:fillRect/>
          </a:stretch>
        </p:blipFill>
        <p:spPr bwMode="auto">
          <a:xfrm>
            <a:off x="6243945" y="2897146"/>
            <a:ext cx="5671945" cy="3096344"/>
          </a:xfrm>
          <a:prstGeom prst="rect">
            <a:avLst/>
          </a:prstGeom>
          <a:noFill/>
          <a:ln w="9525">
            <a:noFill/>
            <a:miter lim="800000"/>
            <a:headEnd/>
            <a:tailEnd/>
          </a:ln>
        </p:spPr>
      </p:pic>
      <p:sp>
        <p:nvSpPr>
          <p:cNvPr id="8" name="CuadroTexto 7">
            <a:extLst>
              <a:ext uri="{FF2B5EF4-FFF2-40B4-BE49-F238E27FC236}">
                <a16:creationId xmlns:a16="http://schemas.microsoft.com/office/drawing/2014/main" id="{D55C537C-6A4F-983C-B87B-3622316BAC02}"/>
              </a:ext>
            </a:extLst>
          </p:cNvPr>
          <p:cNvSpPr txBox="1"/>
          <p:nvPr/>
        </p:nvSpPr>
        <p:spPr>
          <a:xfrm>
            <a:off x="6672372" y="5844399"/>
            <a:ext cx="3816424" cy="307777"/>
          </a:xfrm>
          <a:prstGeom prst="rect">
            <a:avLst/>
          </a:prstGeom>
          <a:noFill/>
        </p:spPr>
        <p:txBody>
          <a:bodyPr wrap="square">
            <a:spAutoFit/>
          </a:bodyPr>
          <a:lstStyle/>
          <a:p>
            <a:r>
              <a:rPr lang="en-GB" sz="1400" dirty="0"/>
              <a:t>Source: Francés et al., IIAMA report, 2006</a:t>
            </a:r>
            <a:endParaRPr lang="es-ES" sz="1400" dirty="0"/>
          </a:p>
        </p:txBody>
      </p:sp>
      <p:cxnSp>
        <p:nvCxnSpPr>
          <p:cNvPr id="15" name="Conector recto de flecha 14">
            <a:extLst>
              <a:ext uri="{FF2B5EF4-FFF2-40B4-BE49-F238E27FC236}">
                <a16:creationId xmlns:a16="http://schemas.microsoft.com/office/drawing/2014/main" id="{93D743D6-85EC-4939-080C-9AE23E45B141}"/>
              </a:ext>
            </a:extLst>
          </p:cNvPr>
          <p:cNvCxnSpPr/>
          <p:nvPr/>
        </p:nvCxnSpPr>
        <p:spPr>
          <a:xfrm>
            <a:off x="6672372" y="3505200"/>
            <a:ext cx="4548078" cy="0"/>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a:extLst>
              <a:ext uri="{FF2B5EF4-FFF2-40B4-BE49-F238E27FC236}">
                <a16:creationId xmlns:a16="http://schemas.microsoft.com/office/drawing/2014/main" id="{0DBD5CD7-5B43-CB78-15B1-DC35793C98AB}"/>
              </a:ext>
            </a:extLst>
          </p:cNvPr>
          <p:cNvCxnSpPr/>
          <p:nvPr/>
        </p:nvCxnSpPr>
        <p:spPr>
          <a:xfrm>
            <a:off x="11182350" y="3533775"/>
            <a:ext cx="0" cy="2038350"/>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CuadroTexto 10">
            <a:extLst>
              <a:ext uri="{FF2B5EF4-FFF2-40B4-BE49-F238E27FC236}">
                <a16:creationId xmlns:a16="http://schemas.microsoft.com/office/drawing/2014/main" id="{3060D91F-864C-4B49-808C-0DE74858F427}"/>
              </a:ext>
            </a:extLst>
          </p:cNvPr>
          <p:cNvSpPr txBox="1"/>
          <p:nvPr/>
        </p:nvSpPr>
        <p:spPr>
          <a:xfrm>
            <a:off x="407368" y="4616993"/>
            <a:ext cx="3816424" cy="307777"/>
          </a:xfrm>
          <a:prstGeom prst="rect">
            <a:avLst/>
          </a:prstGeom>
          <a:noFill/>
        </p:spPr>
        <p:txBody>
          <a:bodyPr wrap="square">
            <a:spAutoFit/>
          </a:bodyPr>
          <a:lstStyle/>
          <a:p>
            <a:r>
              <a:rPr lang="en-GB" sz="1400" dirty="0"/>
              <a:t>Source: CHJ SAIH and El País</a:t>
            </a:r>
            <a:endParaRPr lang="es-ES" sz="1400" dirty="0"/>
          </a:p>
        </p:txBody>
      </p:sp>
      <p:pic>
        <p:nvPicPr>
          <p:cNvPr id="12" name="Imagen 11">
            <a:extLst>
              <a:ext uri="{FF2B5EF4-FFF2-40B4-BE49-F238E27FC236}">
                <a16:creationId xmlns:a16="http://schemas.microsoft.com/office/drawing/2014/main" id="{20B8B233-E276-4A1C-90AF-357E958044DA}"/>
              </a:ext>
            </a:extLst>
          </p:cNvPr>
          <p:cNvPicPr>
            <a:picLocks noChangeAspect="1"/>
          </p:cNvPicPr>
          <p:nvPr/>
        </p:nvPicPr>
        <p:blipFill>
          <a:blip r:embed="rId3"/>
          <a:srcRect t="1439" r="1264" b="3394"/>
          <a:stretch/>
        </p:blipFill>
        <p:spPr>
          <a:xfrm>
            <a:off x="486146" y="1124744"/>
            <a:ext cx="5249814" cy="3498724"/>
          </a:xfrm>
          <a:prstGeom prst="rect">
            <a:avLst/>
          </a:prstGeom>
          <a:ln w="12700">
            <a:solidFill>
              <a:schemeClr val="tx1"/>
            </a:solidFill>
          </a:ln>
        </p:spPr>
      </p:pic>
      <p:sp>
        <p:nvSpPr>
          <p:cNvPr id="13" name="CuadroTexto 12">
            <a:extLst>
              <a:ext uri="{FF2B5EF4-FFF2-40B4-BE49-F238E27FC236}">
                <a16:creationId xmlns:a16="http://schemas.microsoft.com/office/drawing/2014/main" id="{E17EB0A7-6B00-41E2-9E98-9F87A7071EAA}"/>
              </a:ext>
            </a:extLst>
          </p:cNvPr>
          <p:cNvSpPr txBox="1"/>
          <p:nvPr/>
        </p:nvSpPr>
        <p:spPr>
          <a:xfrm>
            <a:off x="407368" y="5174321"/>
            <a:ext cx="5400600" cy="646331"/>
          </a:xfrm>
          <a:prstGeom prst="rect">
            <a:avLst/>
          </a:prstGeom>
          <a:noFill/>
        </p:spPr>
        <p:txBody>
          <a:bodyPr wrap="square" rtlCol="0">
            <a:spAutoFit/>
          </a:bodyPr>
          <a:lstStyle/>
          <a:p>
            <a:r>
              <a:rPr lang="en-US" dirty="0"/>
              <a:t>Peak discharge at flow gauge station (198 km2): </a:t>
            </a:r>
            <a:r>
              <a:rPr lang="en-US" dirty="0" err="1"/>
              <a:t>aprox</a:t>
            </a:r>
            <a:r>
              <a:rPr lang="en-US" dirty="0"/>
              <a:t>. </a:t>
            </a:r>
            <a:r>
              <a:rPr lang="en-US" b="1" dirty="0">
                <a:solidFill>
                  <a:srgbClr val="FF0000"/>
                </a:solidFill>
              </a:rPr>
              <a:t>2,800 m3/s</a:t>
            </a:r>
          </a:p>
        </p:txBody>
      </p:sp>
    </p:spTree>
    <p:extLst>
      <p:ext uri="{BB962C8B-B14F-4D97-AF65-F5344CB8AC3E}">
        <p14:creationId xmlns:p14="http://schemas.microsoft.com/office/powerpoint/2010/main" val="42071022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0A04354F-0C27-2F37-C11C-CF42FCEBC254}"/>
              </a:ext>
            </a:extLst>
          </p:cNvPr>
          <p:cNvSpPr>
            <a:spLocks noGrp="1"/>
          </p:cNvSpPr>
          <p:nvPr>
            <p:ph idx="4294967295"/>
          </p:nvPr>
        </p:nvSpPr>
        <p:spPr>
          <a:xfrm>
            <a:off x="527382" y="1196752"/>
            <a:ext cx="11137237" cy="5040560"/>
          </a:xfrm>
        </p:spPr>
        <p:txBody>
          <a:bodyPr/>
          <a:lstStyle/>
          <a:p>
            <a:r>
              <a:rPr lang="en-US" dirty="0"/>
              <a:t>Inundation was larger than the estimated for T500!</a:t>
            </a:r>
          </a:p>
        </p:txBody>
      </p:sp>
      <p:sp>
        <p:nvSpPr>
          <p:cNvPr id="6" name="Título 5">
            <a:extLst>
              <a:ext uri="{FF2B5EF4-FFF2-40B4-BE49-F238E27FC236}">
                <a16:creationId xmlns:a16="http://schemas.microsoft.com/office/drawing/2014/main" id="{3F23E717-93D1-4309-B1E5-B8541AFEDEF4}"/>
              </a:ext>
            </a:extLst>
          </p:cNvPr>
          <p:cNvSpPr>
            <a:spLocks noGrp="1"/>
          </p:cNvSpPr>
          <p:nvPr>
            <p:ph type="title"/>
          </p:nvPr>
        </p:nvSpPr>
        <p:spPr/>
        <p:txBody>
          <a:bodyPr/>
          <a:lstStyle/>
          <a:p>
            <a:r>
              <a:rPr lang="es-ES" dirty="0"/>
              <a:t>The </a:t>
            </a:r>
            <a:r>
              <a:rPr lang="es-ES" dirty="0" err="1"/>
              <a:t>inundation</a:t>
            </a:r>
            <a:r>
              <a:rPr lang="es-ES" dirty="0"/>
              <a:t> </a:t>
            </a:r>
            <a:r>
              <a:rPr lang="es-ES" dirty="0" err="1"/>
              <a:t>on</a:t>
            </a:r>
            <a:r>
              <a:rPr lang="es-ES" dirty="0"/>
              <a:t> </a:t>
            </a:r>
            <a:r>
              <a:rPr lang="es-ES" dirty="0" err="1"/>
              <a:t>October</a:t>
            </a:r>
            <a:r>
              <a:rPr lang="es-ES" dirty="0"/>
              <a:t> 29, 2024</a:t>
            </a:r>
          </a:p>
        </p:txBody>
      </p:sp>
      <p:pic>
        <p:nvPicPr>
          <p:cNvPr id="4" name="Imagen 3">
            <a:extLst>
              <a:ext uri="{FF2B5EF4-FFF2-40B4-BE49-F238E27FC236}">
                <a16:creationId xmlns:a16="http://schemas.microsoft.com/office/drawing/2014/main" id="{622B44AD-80C8-449C-946A-2CABF1FAEF6E}"/>
              </a:ext>
            </a:extLst>
          </p:cNvPr>
          <p:cNvPicPr>
            <a:picLocks noChangeAspect="1"/>
          </p:cNvPicPr>
          <p:nvPr/>
        </p:nvPicPr>
        <p:blipFill rotWithShape="1">
          <a:blip r:embed="rId2"/>
          <a:srcRect l="718" t="10998" r="59798" b="6516"/>
          <a:stretch/>
        </p:blipFill>
        <p:spPr bwMode="auto">
          <a:xfrm>
            <a:off x="527381" y="1844824"/>
            <a:ext cx="4971796" cy="2885014"/>
          </a:xfrm>
          <a:prstGeom prst="rect">
            <a:avLst/>
          </a:prstGeom>
          <a:ln>
            <a:noFill/>
          </a:ln>
          <a:extLst>
            <a:ext uri="{53640926-AAD7-44D8-BBD7-CCE9431645EC}">
              <a14:shadowObscured xmlns:a14="http://schemas.microsoft.com/office/drawing/2010/main"/>
            </a:ext>
          </a:extLst>
        </p:spPr>
      </p:pic>
      <p:pic>
        <p:nvPicPr>
          <p:cNvPr id="5" name="Imagen 4">
            <a:extLst>
              <a:ext uri="{FF2B5EF4-FFF2-40B4-BE49-F238E27FC236}">
                <a16:creationId xmlns:a16="http://schemas.microsoft.com/office/drawing/2014/main" id="{446B9494-6E77-46B6-BDD3-572903853B89}"/>
              </a:ext>
            </a:extLst>
          </p:cNvPr>
          <p:cNvPicPr>
            <a:picLocks noChangeAspect="1"/>
          </p:cNvPicPr>
          <p:nvPr/>
        </p:nvPicPr>
        <p:blipFill rotWithShape="1">
          <a:blip r:embed="rId3"/>
          <a:srcRect l="10552" t="11902" r="28446" b="3919"/>
          <a:stretch/>
        </p:blipFill>
        <p:spPr>
          <a:xfrm>
            <a:off x="6026558" y="1700808"/>
            <a:ext cx="6165442" cy="4608512"/>
          </a:xfrm>
          <a:prstGeom prst="rect">
            <a:avLst/>
          </a:prstGeom>
        </p:spPr>
      </p:pic>
      <p:sp>
        <p:nvSpPr>
          <p:cNvPr id="3" name="CuadroTexto 2">
            <a:extLst>
              <a:ext uri="{FF2B5EF4-FFF2-40B4-BE49-F238E27FC236}">
                <a16:creationId xmlns:a16="http://schemas.microsoft.com/office/drawing/2014/main" id="{2B6EFD1B-2F6C-A3F7-4694-9EE00C795D61}"/>
              </a:ext>
            </a:extLst>
          </p:cNvPr>
          <p:cNvSpPr txBox="1"/>
          <p:nvPr/>
        </p:nvSpPr>
        <p:spPr>
          <a:xfrm>
            <a:off x="2855640" y="5877169"/>
            <a:ext cx="3816424" cy="307777"/>
          </a:xfrm>
          <a:prstGeom prst="rect">
            <a:avLst/>
          </a:prstGeom>
          <a:noFill/>
        </p:spPr>
        <p:txBody>
          <a:bodyPr wrap="square">
            <a:spAutoFit/>
          </a:bodyPr>
          <a:lstStyle/>
          <a:p>
            <a:r>
              <a:rPr lang="en-GB" sz="1400" dirty="0"/>
              <a:t>Source: Copernicus and El País</a:t>
            </a:r>
            <a:endParaRPr lang="es-ES" sz="1400" dirty="0"/>
          </a:p>
        </p:txBody>
      </p:sp>
      <p:sp>
        <p:nvSpPr>
          <p:cNvPr id="7" name="CuadroTexto 6">
            <a:extLst>
              <a:ext uri="{FF2B5EF4-FFF2-40B4-BE49-F238E27FC236}">
                <a16:creationId xmlns:a16="http://schemas.microsoft.com/office/drawing/2014/main" id="{FC6F4E23-B281-43ED-ADF2-4C348453B02B}"/>
              </a:ext>
            </a:extLst>
          </p:cNvPr>
          <p:cNvSpPr txBox="1"/>
          <p:nvPr/>
        </p:nvSpPr>
        <p:spPr>
          <a:xfrm>
            <a:off x="407368" y="5054744"/>
            <a:ext cx="5537846" cy="646331"/>
          </a:xfrm>
          <a:prstGeom prst="rect">
            <a:avLst/>
          </a:prstGeom>
          <a:noFill/>
        </p:spPr>
        <p:txBody>
          <a:bodyPr wrap="square" rtlCol="0">
            <a:spAutoFit/>
          </a:bodyPr>
          <a:lstStyle/>
          <a:p>
            <a:r>
              <a:rPr lang="en-US" dirty="0"/>
              <a:t>Peak total discharge crossing the V31 highway: </a:t>
            </a:r>
            <a:r>
              <a:rPr lang="en-US" dirty="0" err="1"/>
              <a:t>aprox</a:t>
            </a:r>
            <a:r>
              <a:rPr lang="en-US" dirty="0"/>
              <a:t>. </a:t>
            </a:r>
            <a:r>
              <a:rPr lang="en-US" b="1" dirty="0">
                <a:solidFill>
                  <a:srgbClr val="FF0000"/>
                </a:solidFill>
              </a:rPr>
              <a:t>4,000 m3/s</a:t>
            </a:r>
          </a:p>
        </p:txBody>
      </p:sp>
    </p:spTree>
    <p:extLst>
      <p:ext uri="{BB962C8B-B14F-4D97-AF65-F5344CB8AC3E}">
        <p14:creationId xmlns:p14="http://schemas.microsoft.com/office/powerpoint/2010/main" val="41962602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35A469E0-B9DE-4175-B00B-75133AF58E0D}"/>
              </a:ext>
            </a:extLst>
          </p:cNvPr>
          <p:cNvSpPr>
            <a:spLocks noGrp="1"/>
          </p:cNvSpPr>
          <p:nvPr>
            <p:ph idx="4294967295"/>
          </p:nvPr>
        </p:nvSpPr>
        <p:spPr>
          <a:xfrm>
            <a:off x="527382" y="1196752"/>
            <a:ext cx="7983206" cy="5123086"/>
          </a:xfrm>
        </p:spPr>
        <p:txBody>
          <a:bodyPr>
            <a:normAutofit lnSpcReduction="10000"/>
          </a:bodyPr>
          <a:lstStyle/>
          <a:p>
            <a:r>
              <a:rPr lang="en-US" b="1" dirty="0"/>
              <a:t>&gt;350,000</a:t>
            </a:r>
            <a:r>
              <a:rPr lang="en-US" dirty="0"/>
              <a:t> </a:t>
            </a:r>
            <a:r>
              <a:rPr lang="en-US" b="1" dirty="0"/>
              <a:t>people</a:t>
            </a:r>
            <a:r>
              <a:rPr lang="en-US" dirty="0"/>
              <a:t> affected</a:t>
            </a:r>
          </a:p>
          <a:p>
            <a:r>
              <a:rPr lang="en-US" b="1" dirty="0"/>
              <a:t>&gt; 40,000</a:t>
            </a:r>
            <a:r>
              <a:rPr lang="en-US" dirty="0"/>
              <a:t> houses damaged, mainly in ground floors</a:t>
            </a:r>
          </a:p>
          <a:p>
            <a:r>
              <a:rPr lang="en-US" b="1" dirty="0"/>
              <a:t>Thousands</a:t>
            </a:r>
            <a:r>
              <a:rPr lang="en-US" dirty="0"/>
              <a:t> of </a:t>
            </a:r>
            <a:r>
              <a:rPr lang="en-US" b="1" dirty="0"/>
              <a:t>industries</a:t>
            </a:r>
            <a:r>
              <a:rPr lang="en-US" dirty="0"/>
              <a:t> with damages</a:t>
            </a:r>
          </a:p>
          <a:p>
            <a:r>
              <a:rPr lang="en-US" b="1" dirty="0"/>
              <a:t>20 large bridges </a:t>
            </a:r>
            <a:r>
              <a:rPr lang="en-US" dirty="0"/>
              <a:t>and kilometers of roads and railway damaged or destroyed</a:t>
            </a:r>
          </a:p>
          <a:p>
            <a:r>
              <a:rPr lang="en-US" b="1" dirty="0"/>
              <a:t>&gt; 100,000 cars </a:t>
            </a:r>
            <a:r>
              <a:rPr lang="en-US" dirty="0"/>
              <a:t>washed away or severely damaged</a:t>
            </a:r>
          </a:p>
          <a:p>
            <a:r>
              <a:rPr lang="en-US" dirty="0"/>
              <a:t>During weeks, thousands of people </a:t>
            </a:r>
            <a:r>
              <a:rPr lang="en-US" b="1" dirty="0"/>
              <a:t>cleaning the mud on streets and houses</a:t>
            </a:r>
          </a:p>
          <a:p>
            <a:r>
              <a:rPr lang="en-US" dirty="0"/>
              <a:t>Sewer system </a:t>
            </a:r>
            <a:r>
              <a:rPr lang="en-US" b="1" dirty="0"/>
              <a:t>collapsed</a:t>
            </a:r>
          </a:p>
          <a:p>
            <a:r>
              <a:rPr lang="en-US" b="1" dirty="0"/>
              <a:t>223 victims </a:t>
            </a:r>
            <a:r>
              <a:rPr lang="en-US" dirty="0"/>
              <a:t>(trap in ground floors, cars and underground garages)</a:t>
            </a:r>
          </a:p>
          <a:p>
            <a:r>
              <a:rPr lang="en-US" dirty="0"/>
              <a:t>Around </a:t>
            </a:r>
            <a:r>
              <a:rPr lang="en-US" b="1" dirty="0"/>
              <a:t>20,000 M€</a:t>
            </a:r>
            <a:r>
              <a:rPr lang="en-US" dirty="0"/>
              <a:t> only in direct damages </a:t>
            </a:r>
          </a:p>
          <a:p>
            <a:endParaRPr lang="en-US" dirty="0"/>
          </a:p>
        </p:txBody>
      </p:sp>
      <p:sp>
        <p:nvSpPr>
          <p:cNvPr id="4" name="Título 3">
            <a:extLst>
              <a:ext uri="{FF2B5EF4-FFF2-40B4-BE49-F238E27FC236}">
                <a16:creationId xmlns:a16="http://schemas.microsoft.com/office/drawing/2014/main" id="{9F9B2244-2D97-4EC1-8056-2C8DC9D978EF}"/>
              </a:ext>
            </a:extLst>
          </p:cNvPr>
          <p:cNvSpPr>
            <a:spLocks noGrp="1"/>
          </p:cNvSpPr>
          <p:nvPr>
            <p:ph type="title"/>
          </p:nvPr>
        </p:nvSpPr>
        <p:spPr/>
        <p:txBody>
          <a:bodyPr/>
          <a:lstStyle/>
          <a:p>
            <a:r>
              <a:rPr lang="en-US" dirty="0"/>
              <a:t>The catastrophe </a:t>
            </a:r>
            <a:r>
              <a:rPr lang="en-US" sz="2400" dirty="0"/>
              <a:t>(provisional figures)</a:t>
            </a:r>
            <a:endParaRPr lang="en-US" dirty="0"/>
          </a:p>
        </p:txBody>
      </p:sp>
      <p:pic>
        <p:nvPicPr>
          <p:cNvPr id="7" name="Imagen 6">
            <a:extLst>
              <a:ext uri="{FF2B5EF4-FFF2-40B4-BE49-F238E27FC236}">
                <a16:creationId xmlns:a16="http://schemas.microsoft.com/office/drawing/2014/main" id="{40E981DD-DBFD-4795-99DA-75F410B2F4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2096" y="1196752"/>
            <a:ext cx="3456384" cy="4608512"/>
          </a:xfrm>
          <a:prstGeom prst="rect">
            <a:avLst/>
          </a:prstGeom>
        </p:spPr>
      </p:pic>
    </p:spTree>
    <p:extLst>
      <p:ext uri="{BB962C8B-B14F-4D97-AF65-F5344CB8AC3E}">
        <p14:creationId xmlns:p14="http://schemas.microsoft.com/office/powerpoint/2010/main" val="14140053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1D366A18-F539-4976-9EB5-AFA32D18308A}"/>
              </a:ext>
            </a:extLst>
          </p:cNvPr>
          <p:cNvSpPr>
            <a:spLocks noGrp="1"/>
          </p:cNvSpPr>
          <p:nvPr>
            <p:ph type="title"/>
          </p:nvPr>
        </p:nvSpPr>
        <p:spPr/>
        <p:txBody>
          <a:bodyPr/>
          <a:lstStyle/>
          <a:p>
            <a:r>
              <a:rPr lang="es-ES" dirty="0" err="1"/>
              <a:t>Flood</a:t>
            </a:r>
            <a:r>
              <a:rPr lang="es-ES" dirty="0"/>
              <a:t> Hazard in Poyo/Pozalet</a:t>
            </a:r>
          </a:p>
        </p:txBody>
      </p:sp>
    </p:spTree>
    <p:extLst>
      <p:ext uri="{BB962C8B-B14F-4D97-AF65-F5344CB8AC3E}">
        <p14:creationId xmlns:p14="http://schemas.microsoft.com/office/powerpoint/2010/main" val="5806055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3" name="Rectangle 3"/>
          <p:cNvSpPr>
            <a:spLocks noGrp="1" noChangeArrowheads="1"/>
          </p:cNvSpPr>
          <p:nvPr>
            <p:ph idx="4294967295"/>
          </p:nvPr>
        </p:nvSpPr>
        <p:spPr>
          <a:xfrm>
            <a:off x="527382" y="1196752"/>
            <a:ext cx="11137237" cy="5040560"/>
          </a:xfrm>
          <a:noFill/>
          <a:ln w="9525">
            <a:noFill/>
            <a:miter lim="800000"/>
            <a:headEnd/>
            <a:tailEnd/>
          </a:ln>
        </p:spPr>
        <p:txBody>
          <a:bodyPr vert="horz" wrap="square" lIns="91440" tIns="45720" rIns="91440" bIns="45720" numCol="1" anchor="t" anchorCtr="0" compatLnSpc="1">
            <a:prstTxWarp prst="textNoShape">
              <a:avLst/>
            </a:prstTxWarp>
          </a:bodyPr>
          <a:lstStyle/>
          <a:p>
            <a:r>
              <a:rPr lang="en-US" dirty="0"/>
              <a:t>Automatic calibration for </a:t>
            </a:r>
            <a:r>
              <a:rPr lang="en-US" dirty="0" err="1"/>
              <a:t>TETIS</a:t>
            </a:r>
            <a:r>
              <a:rPr lang="en-US" dirty="0"/>
              <a:t> hydrological model </a:t>
            </a:r>
            <a:r>
              <a:rPr lang="en-US" sz="2000" dirty="0"/>
              <a:t>(Francés et al., 2007) </a:t>
            </a:r>
            <a:r>
              <a:rPr lang="en-US" dirty="0"/>
              <a:t>in the Oct 2000 event at SAIH (Real Time Hydrological Information System) flow gauge station</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220162" name="Rectangle 2"/>
          <p:cNvSpPr>
            <a:spLocks noGrp="1" noChangeArrowheads="1"/>
          </p:cNvSpPr>
          <p:nvPr>
            <p:ph type="title"/>
          </p:nvPr>
        </p:nvSpPr>
        <p:spPr/>
        <p:txBody>
          <a:bodyPr/>
          <a:lstStyle/>
          <a:p>
            <a:r>
              <a:rPr lang="en-US" dirty="0"/>
              <a:t>Hydrological model calibration</a:t>
            </a:r>
          </a:p>
        </p:txBody>
      </p:sp>
      <p:pic>
        <p:nvPicPr>
          <p:cNvPr id="220208" name="Picture 48"/>
          <p:cNvPicPr>
            <a:picLocks noChangeAspect="1" noChangeArrowheads="1"/>
          </p:cNvPicPr>
          <p:nvPr/>
        </p:nvPicPr>
        <p:blipFill>
          <a:blip r:embed="rId2" cstate="print"/>
          <a:srcRect/>
          <a:stretch>
            <a:fillRect/>
          </a:stretch>
        </p:blipFill>
        <p:spPr bwMode="auto">
          <a:xfrm>
            <a:off x="1631504" y="2774404"/>
            <a:ext cx="5543550" cy="3390900"/>
          </a:xfrm>
          <a:prstGeom prst="rect">
            <a:avLst/>
          </a:prstGeom>
          <a:noFill/>
          <a:ln w="9525">
            <a:noFill/>
            <a:miter lim="800000"/>
            <a:headEnd/>
            <a:tailEnd/>
          </a:ln>
          <a:effectLst/>
        </p:spPr>
      </p:pic>
      <p:graphicFrame>
        <p:nvGraphicFramePr>
          <p:cNvPr id="6" name="Group 46"/>
          <p:cNvGraphicFramePr>
            <a:graphicFrameLocks/>
          </p:cNvGraphicFramePr>
          <p:nvPr>
            <p:extLst>
              <p:ext uri="{D42A27DB-BD31-4B8C-83A1-F6EECF244321}">
                <p14:modId xmlns:p14="http://schemas.microsoft.com/office/powerpoint/2010/main" val="2819384142"/>
              </p:ext>
            </p:extLst>
          </p:nvPr>
        </p:nvGraphicFramePr>
        <p:xfrm>
          <a:off x="8184232" y="2564904"/>
          <a:ext cx="3240088" cy="1323976"/>
        </p:xfrm>
        <a:graphic>
          <a:graphicData uri="http://schemas.openxmlformats.org/drawingml/2006/table">
            <a:tbl>
              <a:tblPr/>
              <a:tblGrid>
                <a:gridCol w="2312988">
                  <a:extLst>
                    <a:ext uri="{9D8B030D-6E8A-4147-A177-3AD203B41FA5}">
                      <a16:colId xmlns:a16="http://schemas.microsoft.com/office/drawing/2014/main" val="20000"/>
                    </a:ext>
                  </a:extLst>
                </a:gridCol>
                <a:gridCol w="927100">
                  <a:extLst>
                    <a:ext uri="{9D8B030D-6E8A-4147-A177-3AD203B41FA5}">
                      <a16:colId xmlns:a16="http://schemas.microsoft.com/office/drawing/2014/main" val="20001"/>
                    </a:ext>
                  </a:extLst>
                </a:gridCol>
              </a:tblGrid>
              <a:tr h="33020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s-ES" sz="1400" b="1" i="0" u="none" strike="noStrike" cap="none" normalizeH="0" baseline="0" dirty="0" err="1">
                          <a:ln>
                            <a:noFill/>
                          </a:ln>
                          <a:solidFill>
                            <a:schemeClr val="tx1"/>
                          </a:solidFill>
                          <a:effectLst/>
                          <a:latin typeface="Arial Narrow" pitchFamily="34" charset="0"/>
                          <a:cs typeface="Arial" charset="0"/>
                        </a:rPr>
                        <a:t>Qmax</a:t>
                      </a:r>
                      <a:r>
                        <a:rPr kumimoji="0" lang="es-ES" sz="1400" b="1" i="0" u="none" strike="noStrike" cap="none" normalizeH="0" baseline="0" dirty="0">
                          <a:ln>
                            <a:noFill/>
                          </a:ln>
                          <a:solidFill>
                            <a:schemeClr val="tx1"/>
                          </a:solidFill>
                          <a:effectLst/>
                          <a:latin typeface="Arial Narrow" pitchFamily="34" charset="0"/>
                          <a:cs typeface="Arial" charset="0"/>
                        </a:rPr>
                        <a:t> </a:t>
                      </a:r>
                      <a:r>
                        <a:rPr kumimoji="0" lang="es-ES" sz="1400" b="1" i="0" u="none" strike="noStrike" cap="none" normalizeH="0" baseline="0" dirty="0" err="1">
                          <a:ln>
                            <a:noFill/>
                          </a:ln>
                          <a:solidFill>
                            <a:schemeClr val="tx1"/>
                          </a:solidFill>
                          <a:effectLst/>
                          <a:latin typeface="Arial Narrow" pitchFamily="34" charset="0"/>
                          <a:cs typeface="Arial" charset="0"/>
                        </a:rPr>
                        <a:t>obs</a:t>
                      </a:r>
                      <a:r>
                        <a:rPr kumimoji="0" lang="es-ES" sz="1400" b="1" i="0" u="none" strike="noStrike" cap="none" normalizeH="0" baseline="0" dirty="0">
                          <a:ln>
                            <a:noFill/>
                          </a:ln>
                          <a:solidFill>
                            <a:schemeClr val="tx1"/>
                          </a:solidFill>
                          <a:effectLst/>
                          <a:latin typeface="Arial Narrow" pitchFamily="34" charset="0"/>
                          <a:cs typeface="Arial" charset="0"/>
                        </a:rPr>
                        <a:t> (m³/s)</a:t>
                      </a:r>
                      <a:endParaRPr kumimoji="0" lang="es-ES" sz="1400" b="0" i="0" u="none" strike="noStrike" cap="none" normalizeH="0" baseline="0" dirty="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chemeClr val="bg1"/>
                          </a:solidFill>
                          <a:effectLst/>
                          <a:latin typeface="Arial Narrow" pitchFamily="34" charset="0"/>
                          <a:cs typeface="Arial" charset="0"/>
                        </a:rPr>
                        <a:t>538.75</a:t>
                      </a:r>
                      <a:endParaRPr kumimoji="0" lang="es-ES" sz="1400" b="1" i="0" u="none" strike="noStrike" cap="none" normalizeH="0" baseline="0">
                        <a:ln>
                          <a:noFill/>
                        </a:ln>
                        <a:solidFill>
                          <a:schemeClr val="bg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6699"/>
                    </a:solidFill>
                  </a:tcPr>
                </a:tc>
                <a:extLst>
                  <a:ext uri="{0D108BD9-81ED-4DB2-BD59-A6C34878D82A}">
                    <a16:rowId xmlns:a16="http://schemas.microsoft.com/office/drawing/2014/main" val="10000"/>
                  </a:ext>
                </a:extLst>
              </a:tr>
              <a:tr h="3317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chemeClr val="tx1"/>
                          </a:solidFill>
                          <a:effectLst/>
                          <a:latin typeface="Arial Narrow" pitchFamily="34" charset="0"/>
                          <a:cs typeface="Arial" charset="0"/>
                        </a:rPr>
                        <a:t>Qmax sim (m³/s)</a:t>
                      </a:r>
                      <a:endParaRPr kumimoji="0" lang="es-ES" sz="1400" b="0"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chemeClr val="bg1"/>
                          </a:solidFill>
                          <a:effectLst/>
                          <a:latin typeface="Arial Narrow" pitchFamily="34" charset="0"/>
                          <a:cs typeface="Arial" charset="0"/>
                        </a:rPr>
                        <a:t>534.67</a:t>
                      </a:r>
                      <a:endParaRPr kumimoji="0" lang="es-ES" sz="1400" b="1" i="0" u="none" strike="noStrike" cap="none" normalizeH="0" baseline="0">
                        <a:ln>
                          <a:noFill/>
                        </a:ln>
                        <a:solidFill>
                          <a:schemeClr val="bg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6699"/>
                    </a:solidFill>
                  </a:tcPr>
                </a:tc>
                <a:extLst>
                  <a:ext uri="{0D108BD9-81ED-4DB2-BD59-A6C34878D82A}">
                    <a16:rowId xmlns:a16="http://schemas.microsoft.com/office/drawing/2014/main" val="10001"/>
                  </a:ext>
                </a:extLst>
              </a:tr>
              <a:tr h="33020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chemeClr val="tx1"/>
                          </a:solidFill>
                          <a:effectLst/>
                          <a:latin typeface="Arial Narrow" pitchFamily="34" charset="0"/>
                          <a:cs typeface="Arial" charset="0"/>
                        </a:rPr>
                        <a:t>Nash &amp; Sutclife index</a:t>
                      </a:r>
                      <a:endParaRPr kumimoji="0" lang="es-ES" sz="1400" b="0"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chemeClr val="bg1"/>
                          </a:solidFill>
                          <a:effectLst/>
                          <a:latin typeface="Arial Narrow" pitchFamily="34" charset="0"/>
                          <a:cs typeface="Arial" charset="0"/>
                        </a:rPr>
                        <a:t>0.82</a:t>
                      </a:r>
                      <a:endParaRPr kumimoji="0" lang="es-ES" sz="1400" b="1" i="0" u="none" strike="noStrike" cap="none" normalizeH="0" baseline="0">
                        <a:ln>
                          <a:noFill/>
                        </a:ln>
                        <a:solidFill>
                          <a:schemeClr val="bg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6699"/>
                    </a:solidFill>
                  </a:tcPr>
                </a:tc>
                <a:extLst>
                  <a:ext uri="{0D108BD9-81ED-4DB2-BD59-A6C34878D82A}">
                    <a16:rowId xmlns:a16="http://schemas.microsoft.com/office/drawing/2014/main" val="10002"/>
                  </a:ext>
                </a:extLst>
              </a:tr>
              <a:tr h="3317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chemeClr val="tx1"/>
                          </a:solidFill>
                          <a:effectLst/>
                          <a:latin typeface="Arial Narrow" pitchFamily="34" charset="0"/>
                          <a:cs typeface="Arial" charset="0"/>
                        </a:rPr>
                        <a:t>Volume error %</a:t>
                      </a:r>
                      <a:endParaRPr kumimoji="0" lang="es-ES" sz="1400" b="0"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s-ES" sz="1400" b="1" i="0" u="none" strike="noStrike" cap="none" normalizeH="0" baseline="0" dirty="0">
                          <a:ln>
                            <a:noFill/>
                          </a:ln>
                          <a:solidFill>
                            <a:schemeClr val="bg1"/>
                          </a:solidFill>
                          <a:effectLst/>
                          <a:latin typeface="Arial Narrow" pitchFamily="34" charset="0"/>
                          <a:cs typeface="Arial" charset="0"/>
                        </a:rPr>
                        <a:t>0.20</a:t>
                      </a:r>
                      <a:endParaRPr kumimoji="0" lang="es-ES" sz="1400" b="1" i="0" u="none" strike="noStrike" cap="none" normalizeH="0" baseline="0" dirty="0">
                        <a:ln>
                          <a:noFill/>
                        </a:ln>
                        <a:solidFill>
                          <a:schemeClr val="bg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6699"/>
                    </a:solidFill>
                  </a:tcPr>
                </a:tc>
                <a:extLst>
                  <a:ext uri="{0D108BD9-81ED-4DB2-BD59-A6C34878D82A}">
                    <a16:rowId xmlns:a16="http://schemas.microsoft.com/office/drawing/2014/main" val="10003"/>
                  </a:ext>
                </a:extLst>
              </a:tr>
            </a:tbl>
          </a:graphicData>
        </a:graphic>
      </p:graphicFrame>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9" name="Rectangle 3"/>
          <p:cNvSpPr>
            <a:spLocks noGrp="1" noChangeArrowheads="1"/>
          </p:cNvSpPr>
          <p:nvPr>
            <p:ph idx="4294967295"/>
          </p:nvPr>
        </p:nvSpPr>
        <p:spPr>
          <a:xfrm>
            <a:off x="527382" y="1196752"/>
            <a:ext cx="11137237" cy="5040560"/>
          </a:xfrm>
        </p:spPr>
        <p:txBody>
          <a:bodyPr/>
          <a:lstStyle/>
          <a:p>
            <a:r>
              <a:rPr lang="en-US" dirty="0"/>
              <a:t>Model </a:t>
            </a:r>
            <a:r>
              <a:rPr lang="en-US" dirty="0" err="1"/>
              <a:t>RAINGEN</a:t>
            </a:r>
            <a:r>
              <a:rPr lang="en-US" dirty="0"/>
              <a:t>, based on the model of </a:t>
            </a:r>
            <a:r>
              <a:rPr lang="en-US" altLang="zh-CN" dirty="0">
                <a:ea typeface="宋体" pitchFamily="2" charset="-122"/>
              </a:rPr>
              <a:t>Rodriguez-</a:t>
            </a:r>
            <a:r>
              <a:rPr lang="en-US" altLang="zh-CN" dirty="0" err="1">
                <a:ea typeface="宋体" pitchFamily="2" charset="-122"/>
              </a:rPr>
              <a:t>Iturbe</a:t>
            </a:r>
            <a:r>
              <a:rPr lang="en-US" altLang="zh-CN" dirty="0">
                <a:ea typeface="宋体" pitchFamily="2" charset="-122"/>
              </a:rPr>
              <a:t> and </a:t>
            </a:r>
            <a:r>
              <a:rPr lang="en-US" altLang="zh-CN" dirty="0" err="1">
                <a:ea typeface="宋体" pitchFamily="2" charset="-122"/>
              </a:rPr>
              <a:t>Eagleson</a:t>
            </a:r>
            <a:r>
              <a:rPr lang="en-US" altLang="zh-CN" dirty="0">
                <a:ea typeface="宋体" pitchFamily="2" charset="-122"/>
              </a:rPr>
              <a:t> (1987) but improved by </a:t>
            </a:r>
            <a:r>
              <a:rPr lang="en-US" dirty="0" err="1"/>
              <a:t>Salsón</a:t>
            </a:r>
            <a:r>
              <a:rPr lang="en-US" dirty="0"/>
              <a:t> and García-Bartual (2003)</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214018" name="Rectangle 2"/>
          <p:cNvSpPr>
            <a:spLocks noGrp="1" noChangeArrowheads="1"/>
          </p:cNvSpPr>
          <p:nvPr>
            <p:ph type="title"/>
          </p:nvPr>
        </p:nvSpPr>
        <p:spPr/>
        <p:txBody>
          <a:bodyPr/>
          <a:lstStyle/>
          <a:p>
            <a:r>
              <a:rPr lang="en-US" dirty="0"/>
              <a:t>Convective storm generator</a:t>
            </a:r>
          </a:p>
        </p:txBody>
      </p:sp>
      <p:pic>
        <p:nvPicPr>
          <p:cNvPr id="214020" name="Picture 4" descr="001_240"/>
          <p:cNvPicPr>
            <a:picLocks noChangeAspect="1" noChangeArrowheads="1"/>
          </p:cNvPicPr>
          <p:nvPr/>
        </p:nvPicPr>
        <p:blipFill>
          <a:blip r:embed="rId4" cstate="print"/>
          <a:srcRect/>
          <a:stretch>
            <a:fillRect/>
          </a:stretch>
        </p:blipFill>
        <p:spPr bwMode="auto">
          <a:xfrm>
            <a:off x="3860317" y="3254857"/>
            <a:ext cx="3024336" cy="2395318"/>
          </a:xfrm>
          <a:prstGeom prst="rect">
            <a:avLst/>
          </a:prstGeom>
          <a:noFill/>
        </p:spPr>
      </p:pic>
      <p:pic>
        <p:nvPicPr>
          <p:cNvPr id="214021" name="Picture 5" descr="001_180"/>
          <p:cNvPicPr>
            <a:picLocks noChangeAspect="1" noChangeArrowheads="1"/>
          </p:cNvPicPr>
          <p:nvPr/>
        </p:nvPicPr>
        <p:blipFill>
          <a:blip r:embed="rId5" cstate="print"/>
          <a:srcRect/>
          <a:stretch>
            <a:fillRect/>
          </a:stretch>
        </p:blipFill>
        <p:spPr bwMode="auto">
          <a:xfrm>
            <a:off x="872787" y="2492896"/>
            <a:ext cx="2719257" cy="2160240"/>
          </a:xfrm>
          <a:prstGeom prst="rect">
            <a:avLst/>
          </a:prstGeom>
          <a:noFill/>
        </p:spPr>
      </p:pic>
      <p:pic>
        <p:nvPicPr>
          <p:cNvPr id="214022" name="Picture 6"/>
          <p:cNvPicPr>
            <a:picLocks noChangeAspect="1" noChangeArrowheads="1"/>
          </p:cNvPicPr>
          <p:nvPr/>
        </p:nvPicPr>
        <p:blipFill>
          <a:blip r:embed="rId6" cstate="print"/>
          <a:srcRect/>
          <a:stretch>
            <a:fillRect/>
          </a:stretch>
        </p:blipFill>
        <p:spPr bwMode="auto">
          <a:xfrm>
            <a:off x="7212351" y="2492896"/>
            <a:ext cx="4106862" cy="2679700"/>
          </a:xfrm>
          <a:prstGeom prst="rect">
            <a:avLst/>
          </a:prstGeom>
          <a:noFill/>
          <a:ln w="9525">
            <a:noFill/>
            <a:miter lim="800000"/>
            <a:headEnd/>
            <a:tailEnd/>
          </a:ln>
          <a:effec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14020"/>
                                        </p:tgtEl>
                                        <p:attrNameLst>
                                          <p:attrName>style.visibility</p:attrName>
                                        </p:attrNameLst>
                                      </p:cBhvr>
                                      <p:to>
                                        <p:strVal val="visible"/>
                                      </p:to>
                                    </p:set>
                                    <p:animEffect transition="in" filter="wipe(left)">
                                      <p:cBhvr>
                                        <p:cTn id="7" dur="1000"/>
                                        <p:tgtEl>
                                          <p:spTgt spid="214020"/>
                                        </p:tgtEl>
                                      </p:cBhvr>
                                    </p:animEffect>
                                  </p:childTnLst>
                                </p:cTn>
                              </p:par>
                              <p:par>
                                <p:cTn id="8" presetID="1" presetClass="entr" presetSubtype="0" fill="hold" nodeType="withEffect">
                                  <p:stCondLst>
                                    <p:cond delay="0"/>
                                  </p:stCondLst>
                                  <p:childTnLst>
                                    <p:set>
                                      <p:cBhvr>
                                        <p:cTn id="9" dur="1" fill="hold">
                                          <p:stCondLst>
                                            <p:cond delay="0"/>
                                          </p:stCondLst>
                                        </p:cTn>
                                        <p:tgtEl>
                                          <p:spTgt spid="2140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2" name="Picture 2" descr="Figure_1"/>
          <p:cNvPicPr>
            <a:picLocks noChangeAspect="1" noChangeArrowheads="1"/>
          </p:cNvPicPr>
          <p:nvPr/>
        </p:nvPicPr>
        <p:blipFill>
          <a:blip r:embed="rId3" cstate="print"/>
          <a:srcRect t="1845" r="1563" b="4921"/>
          <a:stretch>
            <a:fillRect/>
          </a:stretch>
        </p:blipFill>
        <p:spPr bwMode="auto">
          <a:xfrm>
            <a:off x="5303912" y="2274390"/>
            <a:ext cx="6462936" cy="3890914"/>
          </a:xfrm>
          <a:prstGeom prst="rect">
            <a:avLst/>
          </a:prstGeom>
          <a:noFill/>
          <a:ln w="9525">
            <a:noFill/>
            <a:miter lim="800000"/>
            <a:headEnd/>
            <a:tailEnd/>
          </a:ln>
        </p:spPr>
      </p:pic>
      <p:sp>
        <p:nvSpPr>
          <p:cNvPr id="250884" name="Rectangle 4"/>
          <p:cNvSpPr>
            <a:spLocks noGrp="1" noChangeArrowheads="1"/>
          </p:cNvSpPr>
          <p:nvPr>
            <p:ph idx="4294967295"/>
          </p:nvPr>
        </p:nvSpPr>
        <p:spPr>
          <a:xfrm>
            <a:off x="527382" y="1196752"/>
            <a:ext cx="11137237" cy="5040560"/>
          </a:xfrm>
        </p:spPr>
        <p:txBody>
          <a:bodyPr/>
          <a:lstStyle/>
          <a:p>
            <a:r>
              <a:rPr lang="en-US" dirty="0"/>
              <a:t>Peak runoff (and hydrograph) depends highly on: </a:t>
            </a:r>
          </a:p>
          <a:p>
            <a:pPr lvl="1"/>
            <a:r>
              <a:rPr lang="en-US" dirty="0"/>
              <a:t>Precipitation spatial and temporal variability</a:t>
            </a:r>
          </a:p>
          <a:p>
            <a:pPr lvl="1"/>
            <a:r>
              <a:rPr lang="en-US" dirty="0"/>
              <a:t>Initial soil moisture</a:t>
            </a:r>
          </a:p>
        </p:txBody>
      </p:sp>
      <p:sp>
        <p:nvSpPr>
          <p:cNvPr id="250883" name="Rectangle 3"/>
          <p:cNvSpPr>
            <a:spLocks noGrp="1" noChangeArrowheads="1"/>
          </p:cNvSpPr>
          <p:nvPr>
            <p:ph type="title"/>
          </p:nvPr>
        </p:nvSpPr>
        <p:spPr/>
        <p:txBody>
          <a:bodyPr/>
          <a:lstStyle/>
          <a:p>
            <a:r>
              <a:rPr lang="en-US" dirty="0"/>
              <a:t>Hydrological results at </a:t>
            </a:r>
            <a:r>
              <a:rPr lang="en-US" dirty="0" err="1"/>
              <a:t>Poyo</a:t>
            </a:r>
            <a:r>
              <a:rPr lang="en-US" dirty="0"/>
              <a:t> flow gauge station</a:t>
            </a:r>
          </a:p>
        </p:txBody>
      </p:sp>
      <p:sp>
        <p:nvSpPr>
          <p:cNvPr id="2" name="Rectangle 6">
            <a:extLst>
              <a:ext uri="{FF2B5EF4-FFF2-40B4-BE49-F238E27FC236}">
                <a16:creationId xmlns:a16="http://schemas.microsoft.com/office/drawing/2014/main" id="{56F5175B-63AC-09C3-F30A-072024081293}"/>
              </a:ext>
            </a:extLst>
          </p:cNvPr>
          <p:cNvSpPr>
            <a:spLocks noChangeArrowheads="1"/>
          </p:cNvSpPr>
          <p:nvPr/>
        </p:nvSpPr>
        <p:spPr bwMode="auto">
          <a:xfrm>
            <a:off x="263352" y="5517232"/>
            <a:ext cx="4824487" cy="523220"/>
          </a:xfrm>
          <a:prstGeom prst="rect">
            <a:avLst/>
          </a:prstGeom>
          <a:noFill/>
          <a:ln w="9525">
            <a:noFill/>
            <a:miter lim="800000"/>
            <a:headEnd/>
            <a:tailEnd/>
          </a:ln>
          <a:effectLst/>
        </p:spPr>
        <p:txBody>
          <a:bodyPr wrap="square" anchor="ctr">
            <a:spAutoFit/>
          </a:bodyPr>
          <a:lstStyle/>
          <a:p>
            <a:pPr lvl="1" algn="r"/>
            <a:r>
              <a:rPr lang="en-GB" sz="1400" dirty="0">
                <a:latin typeface="Verdana" pitchFamily="34" charset="0"/>
              </a:rPr>
              <a:t>200 event simulations using </a:t>
            </a:r>
          </a:p>
          <a:p>
            <a:pPr lvl="1" algn="r"/>
            <a:r>
              <a:rPr lang="en-GB" sz="1400" dirty="0">
                <a:latin typeface="Verdana" pitchFamily="34" charset="0"/>
              </a:rPr>
              <a:t>100 synthetic storms and two initial conditions</a:t>
            </a:r>
            <a:r>
              <a:rPr lang="es-ES" sz="1400" dirty="0">
                <a:latin typeface="Verdana" pitchFamily="34" charset="0"/>
              </a:rPr>
              <a:t> </a:t>
            </a:r>
            <a:endParaRPr lang="en-US" sz="1400" dirty="0">
              <a:latin typeface="Verdana" pitchFamily="34" charset="0"/>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250884">
                                            <p:txEl>
                                              <p:pRg st="0" end="0"/>
                                            </p:txEl>
                                          </p:spTgt>
                                        </p:tgtEl>
                                        <p:attrNameLst>
                                          <p:attrName>style.visibility</p:attrName>
                                        </p:attrNameLst>
                                      </p:cBhvr>
                                      <p:to>
                                        <p:strVal val="visible"/>
                                      </p:to>
                                    </p:set>
                                    <p:animEffect transition="in" filter="box(in)">
                                      <p:cBhvr>
                                        <p:cTn id="7" dur="500"/>
                                        <p:tgtEl>
                                          <p:spTgt spid="250884">
                                            <p:txEl>
                                              <p:pRg st="0" end="0"/>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250884">
                                            <p:txEl>
                                              <p:pRg st="1" end="1"/>
                                            </p:txEl>
                                          </p:spTgt>
                                        </p:tgtEl>
                                        <p:attrNameLst>
                                          <p:attrName>style.visibility</p:attrName>
                                        </p:attrNameLst>
                                      </p:cBhvr>
                                      <p:to>
                                        <p:strVal val="visible"/>
                                      </p:to>
                                    </p:set>
                                    <p:animEffect transition="in" filter="box(in)">
                                      <p:cBhvr>
                                        <p:cTn id="10" dur="500"/>
                                        <p:tgtEl>
                                          <p:spTgt spid="250884">
                                            <p:txEl>
                                              <p:pRg st="1" end="1"/>
                                            </p:txEl>
                                          </p:spTgt>
                                        </p:tgtEl>
                                      </p:cBhvr>
                                    </p:animEffect>
                                  </p:childTnLst>
                                </p:cTn>
                              </p:par>
                              <p:par>
                                <p:cTn id="11" presetID="4" presetClass="entr" presetSubtype="16" fill="hold" nodeType="withEffect">
                                  <p:stCondLst>
                                    <p:cond delay="0"/>
                                  </p:stCondLst>
                                  <p:childTnLst>
                                    <p:set>
                                      <p:cBhvr>
                                        <p:cTn id="12" dur="1" fill="hold">
                                          <p:stCondLst>
                                            <p:cond delay="0"/>
                                          </p:stCondLst>
                                        </p:cTn>
                                        <p:tgtEl>
                                          <p:spTgt spid="250884">
                                            <p:txEl>
                                              <p:pRg st="2" end="2"/>
                                            </p:txEl>
                                          </p:spTgt>
                                        </p:tgtEl>
                                        <p:attrNameLst>
                                          <p:attrName>style.visibility</p:attrName>
                                        </p:attrNameLst>
                                      </p:cBhvr>
                                      <p:to>
                                        <p:strVal val="visible"/>
                                      </p:to>
                                    </p:set>
                                    <p:animEffect transition="in" filter="box(in)">
                                      <p:cBhvr>
                                        <p:cTn id="13" dur="500"/>
                                        <p:tgtEl>
                                          <p:spTgt spid="25088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E68CE50-845F-43D8-9847-D15AFEDEF1A2}"/>
              </a:ext>
            </a:extLst>
          </p:cNvPr>
          <p:cNvPicPr>
            <a:picLocks noChangeAspect="1"/>
          </p:cNvPicPr>
          <p:nvPr/>
        </p:nvPicPr>
        <p:blipFill>
          <a:blip r:embed="rId3"/>
          <a:stretch>
            <a:fillRect/>
          </a:stretch>
        </p:blipFill>
        <p:spPr>
          <a:xfrm>
            <a:off x="7176120" y="1412776"/>
            <a:ext cx="4973990" cy="4724521"/>
          </a:xfrm>
          <a:prstGeom prst="rect">
            <a:avLst/>
          </a:prstGeom>
        </p:spPr>
      </p:pic>
      <p:sp>
        <p:nvSpPr>
          <p:cNvPr id="252931" name="Rectangle 3"/>
          <p:cNvSpPr>
            <a:spLocks noGrp="1" noChangeArrowheads="1"/>
          </p:cNvSpPr>
          <p:nvPr>
            <p:ph idx="4294967295"/>
          </p:nvPr>
        </p:nvSpPr>
        <p:spPr>
          <a:xfrm>
            <a:off x="527383" y="1196752"/>
            <a:ext cx="6864762" cy="5040560"/>
          </a:xfrm>
        </p:spPr>
        <p:txBody>
          <a:bodyPr/>
          <a:lstStyle/>
          <a:p>
            <a:r>
              <a:rPr lang="en-US" dirty="0"/>
              <a:t>Assuming a </a:t>
            </a:r>
            <a:r>
              <a:rPr lang="en-US" dirty="0" err="1"/>
              <a:t>trivariate</a:t>
            </a:r>
            <a:r>
              <a:rPr lang="en-US" dirty="0"/>
              <a:t> statistical model </a:t>
            </a:r>
            <a:r>
              <a:rPr lang="en-US" sz="1800" dirty="0"/>
              <a:t>(Salazar et al., 2021)</a:t>
            </a:r>
            <a:r>
              <a:rPr lang="en-US" dirty="0"/>
              <a:t>:</a:t>
            </a:r>
          </a:p>
          <a:p>
            <a:pPr lvl="2"/>
            <a:r>
              <a:rPr lang="en-US" dirty="0"/>
              <a:t>R = maximum areal 24 h precipitation</a:t>
            </a:r>
          </a:p>
          <a:p>
            <a:pPr lvl="2"/>
            <a:r>
              <a:rPr lang="en-US" dirty="0"/>
              <a:t>X = peak runoff</a:t>
            </a:r>
          </a:p>
          <a:p>
            <a:pPr lvl="2"/>
            <a:r>
              <a:rPr lang="en-US" dirty="0"/>
              <a:t>M = initial soil moisture with two states (dry and wet) and  independent of R</a:t>
            </a:r>
          </a:p>
          <a:p>
            <a:pPr lvl="7"/>
            <a:endParaRPr lang="en-US" dirty="0"/>
          </a:p>
          <a:p>
            <a:r>
              <a:rPr lang="en-US" dirty="0"/>
              <a:t>Finally, it can be obtained the plotting positions for the marginal distribution of X:</a:t>
            </a:r>
          </a:p>
          <a:p>
            <a:endParaRPr lang="en-US" dirty="0"/>
          </a:p>
        </p:txBody>
      </p:sp>
      <p:sp>
        <p:nvSpPr>
          <p:cNvPr id="252930" name="Rectangle 2"/>
          <p:cNvSpPr>
            <a:spLocks noGrp="1" noChangeArrowheads="1"/>
          </p:cNvSpPr>
          <p:nvPr>
            <p:ph type="title"/>
          </p:nvPr>
        </p:nvSpPr>
        <p:spPr/>
        <p:txBody>
          <a:bodyPr/>
          <a:lstStyle/>
          <a:p>
            <a:r>
              <a:rPr lang="en-US" dirty="0"/>
              <a:t>Flood frequency</a:t>
            </a:r>
          </a:p>
        </p:txBody>
      </p:sp>
      <p:graphicFrame>
        <p:nvGraphicFramePr>
          <p:cNvPr id="252932" name="Object 4"/>
          <p:cNvGraphicFramePr>
            <a:graphicFrameLocks noChangeAspect="1"/>
          </p:cNvGraphicFramePr>
          <p:nvPr>
            <p:extLst>
              <p:ext uri="{D42A27DB-BD31-4B8C-83A1-F6EECF244321}">
                <p14:modId xmlns:p14="http://schemas.microsoft.com/office/powerpoint/2010/main" val="1229565731"/>
              </p:ext>
            </p:extLst>
          </p:nvPr>
        </p:nvGraphicFramePr>
        <p:xfrm>
          <a:off x="839416" y="4700612"/>
          <a:ext cx="5722938" cy="1536700"/>
        </p:xfrm>
        <a:graphic>
          <a:graphicData uri="http://schemas.openxmlformats.org/presentationml/2006/ole">
            <mc:AlternateContent xmlns:mc="http://schemas.openxmlformats.org/markup-compatibility/2006">
              <mc:Choice xmlns:v="urn:schemas-microsoft-com:vml" Requires="v">
                <p:oleObj spid="_x0000_s1027" name="Ecuación" r:id="rId4" imgW="3213100" imgH="863600" progId="Equation.3">
                  <p:embed/>
                </p:oleObj>
              </mc:Choice>
              <mc:Fallback>
                <p:oleObj name="Ecuación" r:id="rId4" imgW="3213100" imgH="863600" progId="Equation.3">
                  <p:embed/>
                  <p:pic>
                    <p:nvPicPr>
                      <p:cNvPr id="252932"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416" y="4700612"/>
                        <a:ext cx="5722938" cy="1536700"/>
                      </a:xfrm>
                      <a:prstGeom prst="rect">
                        <a:avLst/>
                      </a:prstGeom>
                      <a:solidFill>
                        <a:srgbClr val="FFFF99"/>
                      </a:solidFill>
                      <a:ln w="9525">
                        <a:solidFill>
                          <a:schemeClr val="tx1"/>
                        </a:solidFill>
                        <a:miter lim="800000"/>
                        <a:headEnd/>
                        <a:tailEnd/>
                      </a:ln>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52931">
                                            <p:txEl>
                                              <p:pRg st="5" end="5"/>
                                            </p:txEl>
                                          </p:spTgt>
                                        </p:tgtEl>
                                        <p:attrNameLst>
                                          <p:attrName>style.visibility</p:attrName>
                                        </p:attrNameLst>
                                      </p:cBhvr>
                                      <p:to>
                                        <p:strVal val="visible"/>
                                      </p:to>
                                    </p:set>
                                    <p:animEffect transition="in" filter="box(in)">
                                      <p:cBhvr>
                                        <p:cTn id="7" dur="500"/>
                                        <p:tgtEl>
                                          <p:spTgt spid="252931">
                                            <p:txEl>
                                              <p:pRg st="5" end="5"/>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252932"/>
                                        </p:tgtEl>
                                        <p:attrNameLst>
                                          <p:attrName>style.visibility</p:attrName>
                                        </p:attrNameLst>
                                      </p:cBhvr>
                                      <p:to>
                                        <p:strVal val="visible"/>
                                      </p:to>
                                    </p:set>
                                    <p:animEffect transition="in" filter="box(in)">
                                      <p:cBhvr>
                                        <p:cTn id="10" dur="500"/>
                                        <p:tgtEl>
                                          <p:spTgt spid="25293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E7942BEB-5EF0-8C5A-FCFC-6B71C035F4DC}"/>
              </a:ext>
            </a:extLst>
          </p:cNvPr>
          <p:cNvSpPr>
            <a:spLocks noGrp="1"/>
          </p:cNvSpPr>
          <p:nvPr>
            <p:ph idx="1"/>
          </p:nvPr>
        </p:nvSpPr>
        <p:spPr>
          <a:xfrm>
            <a:off x="5231904" y="1124744"/>
            <a:ext cx="6432715" cy="5112568"/>
          </a:xfrm>
        </p:spPr>
        <p:txBody>
          <a:bodyPr/>
          <a:lstStyle/>
          <a:p>
            <a:r>
              <a:rPr lang="en-US" dirty="0"/>
              <a:t>The 2024 catastrophic event</a:t>
            </a:r>
          </a:p>
          <a:p>
            <a:r>
              <a:rPr lang="es-ES" dirty="0" err="1"/>
              <a:t>Flood</a:t>
            </a:r>
            <a:r>
              <a:rPr lang="es-ES" dirty="0"/>
              <a:t> Hazard </a:t>
            </a:r>
            <a:r>
              <a:rPr lang="es-ES" dirty="0" err="1"/>
              <a:t>estimation</a:t>
            </a:r>
            <a:r>
              <a:rPr lang="es-ES" dirty="0"/>
              <a:t> in Poyo/Pozalet</a:t>
            </a:r>
          </a:p>
          <a:p>
            <a:r>
              <a:rPr lang="es-ES" dirty="0" err="1"/>
              <a:t>Flood</a:t>
            </a:r>
            <a:r>
              <a:rPr lang="es-ES" dirty="0"/>
              <a:t> </a:t>
            </a:r>
            <a:r>
              <a:rPr lang="es-ES" dirty="0" err="1"/>
              <a:t>Risk</a:t>
            </a:r>
            <a:r>
              <a:rPr lang="es-ES" dirty="0"/>
              <a:t> </a:t>
            </a:r>
            <a:r>
              <a:rPr lang="es-ES" dirty="0" err="1"/>
              <a:t>estimation</a:t>
            </a:r>
            <a:r>
              <a:rPr lang="es-ES" dirty="0"/>
              <a:t> in Poyo/Pozalet</a:t>
            </a:r>
          </a:p>
          <a:p>
            <a:r>
              <a:rPr lang="es-ES" dirty="0" err="1"/>
              <a:t>Conclusions</a:t>
            </a:r>
            <a:endParaRPr lang="es-ES" dirty="0"/>
          </a:p>
        </p:txBody>
      </p:sp>
      <p:sp>
        <p:nvSpPr>
          <p:cNvPr id="2" name="Título 1">
            <a:extLst>
              <a:ext uri="{FF2B5EF4-FFF2-40B4-BE49-F238E27FC236}">
                <a16:creationId xmlns:a16="http://schemas.microsoft.com/office/drawing/2014/main" id="{4634D7B4-5B53-C410-9955-09D64C4E9B4B}"/>
              </a:ext>
            </a:extLst>
          </p:cNvPr>
          <p:cNvSpPr>
            <a:spLocks noGrp="1"/>
          </p:cNvSpPr>
          <p:nvPr>
            <p:ph type="title"/>
          </p:nvPr>
        </p:nvSpPr>
        <p:spPr/>
        <p:txBody>
          <a:bodyPr/>
          <a:lstStyle/>
          <a:p>
            <a:r>
              <a:rPr lang="es-ES" dirty="0" err="1"/>
              <a:t>Outline</a:t>
            </a:r>
            <a:r>
              <a:rPr lang="es-ES" dirty="0"/>
              <a:t> of the </a:t>
            </a:r>
            <a:r>
              <a:rPr lang="es-ES" dirty="0" err="1"/>
              <a:t>presentation</a:t>
            </a:r>
            <a:endParaRPr lang="es-ES" dirty="0"/>
          </a:p>
        </p:txBody>
      </p:sp>
      <p:pic>
        <p:nvPicPr>
          <p:cNvPr id="5" name="Imagen 4" descr="Imagen que contiene exterior, pasto, cebra, manada&#10;&#10;Descripción generada automáticamente">
            <a:extLst>
              <a:ext uri="{FF2B5EF4-FFF2-40B4-BE49-F238E27FC236}">
                <a16:creationId xmlns:a16="http://schemas.microsoft.com/office/drawing/2014/main" id="{CEB8F5C9-A3A5-FC42-3A95-0EE520AFF7CA}"/>
              </a:ext>
            </a:extLst>
          </p:cNvPr>
          <p:cNvPicPr>
            <a:picLocks noChangeAspect="1"/>
          </p:cNvPicPr>
          <p:nvPr/>
        </p:nvPicPr>
        <p:blipFill>
          <a:blip r:embed="rId2"/>
          <a:stretch>
            <a:fillRect/>
          </a:stretch>
        </p:blipFill>
        <p:spPr>
          <a:xfrm>
            <a:off x="320437" y="893914"/>
            <a:ext cx="4125103" cy="5343398"/>
          </a:xfrm>
          <a:prstGeom prst="rect">
            <a:avLst/>
          </a:prstGeom>
        </p:spPr>
      </p:pic>
      <p:sp>
        <p:nvSpPr>
          <p:cNvPr id="6" name="CuadroTexto 5">
            <a:extLst>
              <a:ext uri="{FF2B5EF4-FFF2-40B4-BE49-F238E27FC236}">
                <a16:creationId xmlns:a16="http://schemas.microsoft.com/office/drawing/2014/main" id="{D7E41A8A-D9BF-4670-B0CB-6D376AD27827}"/>
              </a:ext>
            </a:extLst>
          </p:cNvPr>
          <p:cNvSpPr txBox="1"/>
          <p:nvPr/>
        </p:nvSpPr>
        <p:spPr>
          <a:xfrm>
            <a:off x="4519613" y="5650500"/>
            <a:ext cx="3071812" cy="646331"/>
          </a:xfrm>
          <a:prstGeom prst="rect">
            <a:avLst/>
          </a:prstGeom>
          <a:noFill/>
        </p:spPr>
        <p:txBody>
          <a:bodyPr wrap="square" rtlCol="0">
            <a:spAutoFit/>
          </a:bodyPr>
          <a:lstStyle/>
          <a:p>
            <a:r>
              <a:rPr lang="en-US" sz="1200" dirty="0"/>
              <a:t>“Mother’s Love”, by Muñoz </a:t>
            </a:r>
            <a:r>
              <a:rPr lang="en-US" sz="1200" dirty="0" err="1"/>
              <a:t>Degrain</a:t>
            </a:r>
            <a:r>
              <a:rPr lang="en-US" sz="1200" dirty="0"/>
              <a:t> (1912), representing a large flooding of the orchards surrounding Valencia</a:t>
            </a:r>
          </a:p>
        </p:txBody>
      </p:sp>
    </p:spTree>
    <p:extLst>
      <p:ext uri="{BB962C8B-B14F-4D97-AF65-F5344CB8AC3E}">
        <p14:creationId xmlns:p14="http://schemas.microsoft.com/office/powerpoint/2010/main" val="37221141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63" name="Rectangle 7"/>
          <p:cNvSpPr>
            <a:spLocks noGrp="1" noChangeArrowheads="1"/>
          </p:cNvSpPr>
          <p:nvPr>
            <p:ph idx="4294967295"/>
          </p:nvPr>
        </p:nvSpPr>
        <p:spPr>
          <a:xfrm>
            <a:off x="527382" y="1196752"/>
            <a:ext cx="11137237" cy="5040560"/>
          </a:xfrm>
        </p:spPr>
        <p:txBody>
          <a:bodyPr/>
          <a:lstStyle/>
          <a:p>
            <a:r>
              <a:rPr lang="en-US" dirty="0"/>
              <a:t>Software (in 2005): Sobek 1D2D</a:t>
            </a:r>
          </a:p>
          <a:p>
            <a:r>
              <a:rPr lang="en-US" dirty="0"/>
              <a:t>Unfortunately, a few number of events for each scenario: 20 events for each scenario</a:t>
            </a:r>
          </a:p>
          <a:p>
            <a:pPr lvl="1"/>
            <a:endParaRPr lang="en-US" dirty="0"/>
          </a:p>
        </p:txBody>
      </p:sp>
      <p:sp>
        <p:nvSpPr>
          <p:cNvPr id="275462" name="Rectangle 6" descr="Large confetti"/>
          <p:cNvSpPr>
            <a:spLocks noGrp="1" noChangeArrowheads="1"/>
          </p:cNvSpPr>
          <p:nvPr>
            <p:ph type="title"/>
          </p:nvPr>
        </p:nvSpPr>
        <p:spPr>
          <a:xfrm>
            <a:off x="2135560" y="228600"/>
            <a:ext cx="9529391" cy="679450"/>
          </a:xfrm>
        </p:spPr>
        <p:txBody>
          <a:bodyPr/>
          <a:lstStyle/>
          <a:p>
            <a:r>
              <a:rPr lang="en-US" dirty="0"/>
              <a:t>Synthetic inundation maps</a:t>
            </a:r>
          </a:p>
        </p:txBody>
      </p:sp>
      <p:pic>
        <p:nvPicPr>
          <p:cNvPr id="275460" name="Picture 4"/>
          <p:cNvPicPr>
            <a:picLocks noChangeAspect="1" noChangeArrowheads="1"/>
          </p:cNvPicPr>
          <p:nvPr/>
        </p:nvPicPr>
        <p:blipFill>
          <a:blip r:embed="rId2" cstate="print"/>
          <a:srcRect/>
          <a:stretch>
            <a:fillRect/>
          </a:stretch>
        </p:blipFill>
        <p:spPr bwMode="auto">
          <a:xfrm>
            <a:off x="5591944" y="2321273"/>
            <a:ext cx="5763216" cy="3786809"/>
          </a:xfrm>
          <a:prstGeom prst="rect">
            <a:avLst/>
          </a:prstGeom>
          <a:noFill/>
          <a:ln w="9525">
            <a:noFill/>
            <a:miter lim="800000"/>
            <a:headEnd/>
            <a:tailEnd/>
          </a:ln>
          <a:effectLst/>
        </p:spPr>
      </p:pic>
      <p:sp>
        <p:nvSpPr>
          <p:cNvPr id="275461" name="Text Box 5"/>
          <p:cNvSpPr txBox="1">
            <a:spLocks noChangeArrowheads="1"/>
          </p:cNvSpPr>
          <p:nvPr/>
        </p:nvSpPr>
        <p:spPr bwMode="auto">
          <a:xfrm>
            <a:off x="2737619" y="5741369"/>
            <a:ext cx="2854325" cy="366713"/>
          </a:xfrm>
          <a:prstGeom prst="rect">
            <a:avLst/>
          </a:prstGeom>
          <a:noFill/>
          <a:ln w="9525">
            <a:noFill/>
            <a:miter lim="800000"/>
            <a:headEnd/>
            <a:tailEnd/>
          </a:ln>
          <a:effectLst/>
        </p:spPr>
        <p:txBody>
          <a:bodyPr>
            <a:spAutoFit/>
          </a:bodyPr>
          <a:lstStyle/>
          <a:p>
            <a:pPr>
              <a:spcBef>
                <a:spcPct val="50000"/>
              </a:spcBef>
              <a:buClrTx/>
              <a:buSzTx/>
              <a:buFontTx/>
              <a:buNone/>
            </a:pPr>
            <a:r>
              <a:rPr lang="es-ES_tradnl" dirty="0" err="1"/>
              <a:t>Event</a:t>
            </a:r>
            <a:r>
              <a:rPr lang="es-ES_tradnl" dirty="0"/>
              <a:t> 160, </a:t>
            </a:r>
            <a:r>
              <a:rPr lang="es-ES_tradnl" dirty="0" err="1"/>
              <a:t>wet</a:t>
            </a:r>
            <a:r>
              <a:rPr lang="es-ES_tradnl" dirty="0"/>
              <a:t>, </a:t>
            </a:r>
            <a:r>
              <a:rPr lang="es-ES_tradnl" dirty="0" err="1"/>
              <a:t>present</a:t>
            </a:r>
            <a:r>
              <a:rPr lang="es-ES_tradnl" dirty="0"/>
              <a:t> </a:t>
            </a:r>
            <a:endParaRPr lang="es-E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3" name="Rectangle 3"/>
          <p:cNvSpPr>
            <a:spLocks noGrp="1" noChangeArrowheads="1"/>
          </p:cNvSpPr>
          <p:nvPr>
            <p:ph idx="1"/>
          </p:nvPr>
        </p:nvSpPr>
        <p:spPr>
          <a:xfrm>
            <a:off x="527382" y="1124744"/>
            <a:ext cx="11137237" cy="5112568"/>
          </a:xfrm>
        </p:spPr>
        <p:txBody>
          <a:bodyPr/>
          <a:lstStyle/>
          <a:p>
            <a:r>
              <a:rPr lang="en-US" dirty="0"/>
              <a:t>For each cell within the inundation area, </a:t>
            </a:r>
            <a:r>
              <a:rPr lang="en-US" dirty="0" err="1"/>
              <a:t>semilog</a:t>
            </a:r>
            <a:r>
              <a:rPr lang="en-US" dirty="0"/>
              <a:t> linear regression for depth interpolation:</a:t>
            </a:r>
          </a:p>
        </p:txBody>
      </p:sp>
      <p:sp>
        <p:nvSpPr>
          <p:cNvPr id="276482" name="Rectangle 2" descr="Large confetti"/>
          <p:cNvSpPr>
            <a:spLocks noGrp="1" noChangeArrowheads="1"/>
          </p:cNvSpPr>
          <p:nvPr>
            <p:ph type="title"/>
          </p:nvPr>
        </p:nvSpPr>
        <p:spPr>
          <a:xfrm>
            <a:off x="2135560" y="228600"/>
            <a:ext cx="9529391" cy="679450"/>
          </a:xfrm>
        </p:spPr>
        <p:txBody>
          <a:bodyPr/>
          <a:lstStyle/>
          <a:p>
            <a:r>
              <a:rPr lang="en-US" dirty="0"/>
              <a:t>Hazard mapping</a:t>
            </a:r>
          </a:p>
        </p:txBody>
      </p:sp>
      <p:pic>
        <p:nvPicPr>
          <p:cNvPr id="276484" name="Picture 4"/>
          <p:cNvPicPr>
            <a:picLocks noChangeAspect="1" noChangeArrowheads="1"/>
          </p:cNvPicPr>
          <p:nvPr/>
        </p:nvPicPr>
        <p:blipFill>
          <a:blip r:embed="rId2" cstate="print"/>
          <a:srcRect/>
          <a:stretch>
            <a:fillRect/>
          </a:stretch>
        </p:blipFill>
        <p:spPr bwMode="auto">
          <a:xfrm>
            <a:off x="3575720" y="1772816"/>
            <a:ext cx="6840759" cy="4269583"/>
          </a:xfrm>
          <a:prstGeom prst="rect">
            <a:avLst/>
          </a:prstGeom>
          <a:solidFill>
            <a:srgbClr val="FFFFFF"/>
          </a:solid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Mapa10_Actual">
            <a:extLst>
              <a:ext uri="{FF2B5EF4-FFF2-40B4-BE49-F238E27FC236}">
                <a16:creationId xmlns:a16="http://schemas.microsoft.com/office/drawing/2014/main" id="{EE593C92-90CD-30C4-AC21-76028CA71A91}"/>
              </a:ext>
            </a:extLst>
          </p:cNvPr>
          <p:cNvPicPr>
            <a:picLocks noChangeAspect="1" noChangeArrowheads="1"/>
          </p:cNvPicPr>
          <p:nvPr/>
        </p:nvPicPr>
        <p:blipFill>
          <a:blip r:embed="rId4" cstate="print"/>
          <a:srcRect/>
          <a:stretch>
            <a:fillRect/>
          </a:stretch>
        </p:blipFill>
        <p:spPr bwMode="auto">
          <a:xfrm>
            <a:off x="4555133" y="1690050"/>
            <a:ext cx="4843844" cy="3429191"/>
          </a:xfrm>
          <a:prstGeom prst="rect">
            <a:avLst/>
          </a:prstGeom>
          <a:noFill/>
          <a:ln w="9525">
            <a:noFill/>
            <a:miter lim="800000"/>
            <a:headEnd/>
            <a:tailEnd/>
          </a:ln>
        </p:spPr>
      </p:pic>
      <p:sp>
        <p:nvSpPr>
          <p:cNvPr id="111618" name="Rectangle 3"/>
          <p:cNvSpPr>
            <a:spLocks noGrp="1" noChangeArrowheads="1"/>
          </p:cNvSpPr>
          <p:nvPr>
            <p:ph idx="4294967295"/>
          </p:nvPr>
        </p:nvSpPr>
        <p:spPr>
          <a:xfrm>
            <a:off x="527382" y="1196752"/>
            <a:ext cx="11137237" cy="5040560"/>
          </a:xfrm>
        </p:spPr>
        <p:txBody>
          <a:bodyPr/>
          <a:lstStyle/>
          <a:p>
            <a:pPr eaLnBrk="1" hangingPunct="1"/>
            <a:r>
              <a:rPr lang="en-US" dirty="0"/>
              <a:t>Usually, one map of magnitudes for each return period T</a:t>
            </a:r>
          </a:p>
        </p:txBody>
      </p:sp>
      <p:sp>
        <p:nvSpPr>
          <p:cNvPr id="111617" name="Rectangle 2" descr="Large confetti"/>
          <p:cNvSpPr>
            <a:spLocks noGrp="1" noChangeArrowheads="1"/>
          </p:cNvSpPr>
          <p:nvPr>
            <p:ph type="title"/>
          </p:nvPr>
        </p:nvSpPr>
        <p:spPr/>
        <p:txBody>
          <a:bodyPr/>
          <a:lstStyle/>
          <a:p>
            <a:pPr eaLnBrk="1" hangingPunct="1"/>
            <a:r>
              <a:rPr lang="en-US" dirty="0"/>
              <a:t>Hazard mapping</a:t>
            </a:r>
          </a:p>
        </p:txBody>
      </p:sp>
      <p:sp>
        <p:nvSpPr>
          <p:cNvPr id="111619" name="Text Box 4"/>
          <p:cNvSpPr txBox="1">
            <a:spLocks noChangeArrowheads="1"/>
          </p:cNvSpPr>
          <p:nvPr/>
        </p:nvSpPr>
        <p:spPr bwMode="auto">
          <a:xfrm>
            <a:off x="983431" y="5445224"/>
            <a:ext cx="5040562" cy="830997"/>
          </a:xfrm>
          <a:prstGeom prst="rect">
            <a:avLst/>
          </a:prstGeom>
          <a:noFill/>
          <a:ln w="44450" algn="ctr">
            <a:noFill/>
            <a:miter lim="800000"/>
            <a:headEnd/>
            <a:tailEnd type="none" w="med" len="lg"/>
          </a:ln>
        </p:spPr>
        <p:txBody>
          <a:bodyPr wrap="square">
            <a:spAutoFit/>
          </a:bodyPr>
          <a:lstStyle/>
          <a:p>
            <a:pPr marL="342900" indent="-342900"/>
            <a:r>
              <a:rPr lang="en-US" sz="1600" dirty="0"/>
              <a:t>	Maximum water depths for T= 10, 100 and 500 years in Rambla del </a:t>
            </a:r>
            <a:r>
              <a:rPr lang="en-US" sz="1600" dirty="0" err="1"/>
              <a:t>Poyo</a:t>
            </a:r>
            <a:r>
              <a:rPr lang="en-US" sz="1600" dirty="0"/>
              <a:t>, Southern Valencia in Spain </a:t>
            </a:r>
            <a:r>
              <a:rPr lang="en-US" sz="1400" dirty="0"/>
              <a:t>(Francés et al, IIAMA report, </a:t>
            </a:r>
            <a:r>
              <a:rPr lang="en-US" sz="1400" i="1" dirty="0"/>
              <a:t>2007</a:t>
            </a:r>
            <a:r>
              <a:rPr lang="en-US" sz="1400" dirty="0"/>
              <a:t>)</a:t>
            </a:r>
            <a:endParaRPr lang="en-US" sz="1600" dirty="0"/>
          </a:p>
        </p:txBody>
      </p:sp>
      <p:graphicFrame>
        <p:nvGraphicFramePr>
          <p:cNvPr id="294913" name="Object 1"/>
          <p:cNvGraphicFramePr>
            <a:graphicFrameLocks noChangeAspect="1"/>
          </p:cNvGraphicFramePr>
          <p:nvPr>
            <p:extLst>
              <p:ext uri="{D42A27DB-BD31-4B8C-83A1-F6EECF244321}">
                <p14:modId xmlns:p14="http://schemas.microsoft.com/office/powerpoint/2010/main" val="1906712920"/>
              </p:ext>
            </p:extLst>
          </p:nvPr>
        </p:nvGraphicFramePr>
        <p:xfrm>
          <a:off x="10128448" y="1154992"/>
          <a:ext cx="1069136" cy="576064"/>
        </p:xfrm>
        <a:graphic>
          <a:graphicData uri="http://schemas.openxmlformats.org/presentationml/2006/ole">
            <mc:AlternateContent xmlns:mc="http://schemas.openxmlformats.org/markup-compatibility/2006">
              <mc:Choice xmlns:v="urn:schemas-microsoft-com:vml" Requires="v">
                <p:oleObj spid="_x0000_s2051" name="Ecuación" r:id="rId5" imgW="406048" imgH="215713" progId="Equation.3">
                  <p:embed/>
                </p:oleObj>
              </mc:Choice>
              <mc:Fallback>
                <p:oleObj name="Ecuación" r:id="rId5" imgW="406048" imgH="215713" progId="Equation.3">
                  <p:embed/>
                  <p:pic>
                    <p:nvPicPr>
                      <p:cNvPr id="294913"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28448" y="1154992"/>
                        <a:ext cx="1069136" cy="576064"/>
                      </a:xfrm>
                      <a:prstGeom prst="rect">
                        <a:avLst/>
                      </a:prstGeom>
                      <a:solidFill>
                        <a:srgbClr val="FFFF99"/>
                      </a:solidFill>
                      <a:ln w="9525">
                        <a:solidFill>
                          <a:schemeClr val="tx1"/>
                        </a:solidFill>
                        <a:miter lim="800000"/>
                        <a:headEnd/>
                        <a:tailEnd/>
                      </a:ln>
                    </p:spPr>
                  </p:pic>
                </p:oleObj>
              </mc:Fallback>
            </mc:AlternateContent>
          </a:graphicData>
        </a:graphic>
      </p:graphicFrame>
      <p:pic>
        <p:nvPicPr>
          <p:cNvPr id="3" name="Imagen 2"/>
          <p:cNvPicPr>
            <a:picLocks noChangeAspect="1"/>
          </p:cNvPicPr>
          <p:nvPr/>
        </p:nvPicPr>
        <p:blipFill>
          <a:blip r:embed="rId7"/>
          <a:stretch>
            <a:fillRect/>
          </a:stretch>
        </p:blipFill>
        <p:spPr>
          <a:xfrm>
            <a:off x="401495" y="2348880"/>
            <a:ext cx="3931591" cy="1224136"/>
          </a:xfrm>
          <a:prstGeom prst="rect">
            <a:avLst/>
          </a:prstGeom>
        </p:spPr>
      </p:pic>
      <p:pic>
        <p:nvPicPr>
          <p:cNvPr id="4" name="Picture 6" descr="Mapa100_Actual">
            <a:extLst>
              <a:ext uri="{FF2B5EF4-FFF2-40B4-BE49-F238E27FC236}">
                <a16:creationId xmlns:a16="http://schemas.microsoft.com/office/drawing/2014/main" id="{7A82EBA4-6FB8-FE46-CD56-E3AE2CDA341D}"/>
              </a:ext>
            </a:extLst>
          </p:cNvPr>
          <p:cNvPicPr>
            <a:picLocks noChangeAspect="1" noChangeArrowheads="1"/>
          </p:cNvPicPr>
          <p:nvPr/>
        </p:nvPicPr>
        <p:blipFill>
          <a:blip r:embed="rId8" cstate="print"/>
          <a:srcRect/>
          <a:stretch>
            <a:fillRect/>
          </a:stretch>
        </p:blipFill>
        <p:spPr bwMode="auto">
          <a:xfrm>
            <a:off x="6168008" y="2431531"/>
            <a:ext cx="4843844" cy="3429191"/>
          </a:xfrm>
          <a:prstGeom prst="rect">
            <a:avLst/>
          </a:prstGeom>
          <a:noFill/>
          <a:ln w="9525">
            <a:noFill/>
            <a:miter lim="800000"/>
            <a:headEnd/>
            <a:tailEnd/>
          </a:ln>
        </p:spPr>
      </p:pic>
      <p:pic>
        <p:nvPicPr>
          <p:cNvPr id="2" name="Picture 8" descr="Mapa500_Actual">
            <a:extLst>
              <a:ext uri="{FF2B5EF4-FFF2-40B4-BE49-F238E27FC236}">
                <a16:creationId xmlns:a16="http://schemas.microsoft.com/office/drawing/2014/main" id="{DAD56F0A-F861-CDF5-BFDB-5083A3996954}"/>
              </a:ext>
            </a:extLst>
          </p:cNvPr>
          <p:cNvPicPr>
            <a:picLocks noChangeAspect="1" noChangeArrowheads="1"/>
          </p:cNvPicPr>
          <p:nvPr/>
        </p:nvPicPr>
        <p:blipFill>
          <a:blip r:embed="rId9" cstate="print"/>
          <a:srcRect/>
          <a:stretch>
            <a:fillRect/>
          </a:stretch>
        </p:blipFill>
        <p:spPr bwMode="auto">
          <a:xfrm>
            <a:off x="7367206" y="3254537"/>
            <a:ext cx="4824794" cy="341585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par>
                          <p:cTn id="8" fill="hold">
                            <p:stCondLst>
                              <p:cond delay="500"/>
                            </p:stCondLst>
                            <p:childTnLst>
                              <p:par>
                                <p:cTn id="9" presetID="4"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ox(in)">
                                      <p:cBhvr>
                                        <p:cTn id="11" dur="500"/>
                                        <p:tgtEl>
                                          <p:spTgt spid="4"/>
                                        </p:tgtEl>
                                      </p:cBhvr>
                                    </p:animEffect>
                                  </p:childTnLst>
                                </p:cTn>
                              </p:par>
                            </p:childTnLst>
                          </p:cTn>
                        </p:par>
                        <p:par>
                          <p:cTn id="12" fill="hold">
                            <p:stCondLst>
                              <p:cond delay="1000"/>
                            </p:stCondLst>
                            <p:childTnLst>
                              <p:par>
                                <p:cTn id="13" presetID="4"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ox(i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C6F4A-D48F-06D9-1392-17CA2627C8A4}"/>
            </a:ext>
          </a:extLst>
        </p:cNvPr>
        <p:cNvGrpSpPr/>
        <p:nvPr/>
      </p:nvGrpSpPr>
      <p:grpSpPr>
        <a:xfrm>
          <a:off x="0" y="0"/>
          <a:ext cx="0" cy="0"/>
          <a:chOff x="0" y="0"/>
          <a:chExt cx="0" cy="0"/>
        </a:xfrm>
      </p:grpSpPr>
      <p:sp>
        <p:nvSpPr>
          <p:cNvPr id="3" name="Título 2">
            <a:extLst>
              <a:ext uri="{FF2B5EF4-FFF2-40B4-BE49-F238E27FC236}">
                <a16:creationId xmlns:a16="http://schemas.microsoft.com/office/drawing/2014/main" id="{9D567373-34E5-C2A2-1B8D-F3D0A3A0BA64}"/>
              </a:ext>
            </a:extLst>
          </p:cNvPr>
          <p:cNvSpPr>
            <a:spLocks noGrp="1"/>
          </p:cNvSpPr>
          <p:nvPr>
            <p:ph type="title"/>
          </p:nvPr>
        </p:nvSpPr>
        <p:spPr/>
        <p:txBody>
          <a:bodyPr/>
          <a:lstStyle/>
          <a:p>
            <a:r>
              <a:rPr lang="es-ES" dirty="0" err="1"/>
              <a:t>Flood</a:t>
            </a:r>
            <a:r>
              <a:rPr lang="es-ES" dirty="0"/>
              <a:t> </a:t>
            </a:r>
            <a:r>
              <a:rPr lang="es-ES" dirty="0" err="1"/>
              <a:t>Risk</a:t>
            </a:r>
            <a:r>
              <a:rPr lang="es-ES" dirty="0"/>
              <a:t> in Poyo/Pozalet</a:t>
            </a:r>
          </a:p>
        </p:txBody>
      </p:sp>
    </p:spTree>
    <p:extLst>
      <p:ext uri="{BB962C8B-B14F-4D97-AF65-F5344CB8AC3E}">
        <p14:creationId xmlns:p14="http://schemas.microsoft.com/office/powerpoint/2010/main" val="359156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p:cNvSpPr>
            <a:spLocks noGrp="1" noChangeArrowheads="1"/>
          </p:cNvSpPr>
          <p:nvPr>
            <p:ph idx="1"/>
          </p:nvPr>
        </p:nvSpPr>
        <p:spPr>
          <a:xfrm>
            <a:off x="527050" y="1125538"/>
            <a:ext cx="4920878" cy="5111750"/>
          </a:xfrm>
        </p:spPr>
        <p:txBody>
          <a:bodyPr/>
          <a:lstStyle/>
          <a:p>
            <a:r>
              <a:rPr lang="en-US" dirty="0"/>
              <a:t>Tangibles: can be measured in monetary terms</a:t>
            </a:r>
          </a:p>
          <a:p>
            <a:pPr lvl="1"/>
            <a:r>
              <a:rPr lang="en-US" dirty="0"/>
              <a:t>Directs</a:t>
            </a:r>
          </a:p>
          <a:p>
            <a:pPr lvl="1"/>
            <a:r>
              <a:rPr lang="en-US" dirty="0" err="1"/>
              <a:t>Indirects</a:t>
            </a:r>
            <a:r>
              <a:rPr lang="en-US" dirty="0"/>
              <a:t>: difficult to estimate</a:t>
            </a:r>
          </a:p>
          <a:p>
            <a:endParaRPr lang="en-US" dirty="0"/>
          </a:p>
          <a:p>
            <a:r>
              <a:rPr lang="en-US" dirty="0"/>
              <a:t>Intangibles</a:t>
            </a:r>
          </a:p>
        </p:txBody>
      </p:sp>
      <p:sp>
        <p:nvSpPr>
          <p:cNvPr id="87042" name="Rectangle 2" descr="Large confetti"/>
          <p:cNvSpPr>
            <a:spLocks noGrp="1" noChangeArrowheads="1"/>
          </p:cNvSpPr>
          <p:nvPr>
            <p:ph type="title"/>
          </p:nvPr>
        </p:nvSpPr>
        <p:spPr>
          <a:xfrm>
            <a:off x="2135560" y="228600"/>
            <a:ext cx="9529391" cy="679450"/>
          </a:xfrm>
        </p:spPr>
        <p:txBody>
          <a:bodyPr/>
          <a:lstStyle/>
          <a:p>
            <a:r>
              <a:rPr lang="en-US" dirty="0"/>
              <a:t>Flood damages</a:t>
            </a:r>
          </a:p>
        </p:txBody>
      </p:sp>
      <p:pic>
        <p:nvPicPr>
          <p:cNvPr id="5" name="7 Imagen" descr="Cars, some overturned, that were swept into a pile by Friday’s torrential rains are seen on a street in Genoa, Italy Saturday, Nov. 5, 2011 (Antonio Calanni)">
            <a:extLst>
              <a:ext uri="{FF2B5EF4-FFF2-40B4-BE49-F238E27FC236}">
                <a16:creationId xmlns:a16="http://schemas.microsoft.com/office/drawing/2014/main" id="{32976E9D-66C3-AB32-31BE-4159C6FD0BD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0965" y="941518"/>
            <a:ext cx="3186294" cy="2124196"/>
          </a:xfrm>
          <a:prstGeom prst="rect">
            <a:avLst/>
          </a:prstGeom>
          <a:noFill/>
          <a:ln w="9525">
            <a:solidFill>
              <a:schemeClr val="accent1"/>
            </a:solidFill>
            <a:miter lim="800000"/>
            <a:headEnd/>
            <a:tailEnd/>
          </a:ln>
          <a:effectLst>
            <a:outerShdw blurRad="50800" dist="38100" dir="2700000" algn="tl" rotWithShape="0">
              <a:prstClr val="black">
                <a:alpha val="40000"/>
              </a:prstClr>
            </a:outerShdw>
          </a:effectLst>
        </p:spPr>
      </p:pic>
      <p:pic>
        <p:nvPicPr>
          <p:cNvPr id="6" name="6 Imagen">
            <a:extLst>
              <a:ext uri="{FF2B5EF4-FFF2-40B4-BE49-F238E27FC236}">
                <a16:creationId xmlns:a16="http://schemas.microsoft.com/office/drawing/2014/main" id="{41B20EBF-3983-1A46-5A24-5BEA1AC20F84}"/>
              </a:ext>
            </a:extLst>
          </p:cNvPr>
          <p:cNvPicPr>
            <a:picLocks noChangeAspect="1"/>
          </p:cNvPicPr>
          <p:nvPr/>
        </p:nvPicPr>
        <p:blipFill rotWithShape="1">
          <a:blip r:embed="rId3" cstate="print"/>
          <a:srcRect l="16535" t="11194" r="19399" b="16790"/>
          <a:stretch/>
        </p:blipFill>
        <p:spPr bwMode="auto">
          <a:xfrm>
            <a:off x="7536160" y="2216972"/>
            <a:ext cx="3363049" cy="2125963"/>
          </a:xfrm>
          <a:prstGeom prst="rect">
            <a:avLst/>
          </a:prstGeom>
          <a:noFill/>
          <a:ln w="9525">
            <a:solidFill>
              <a:schemeClr val="accent1"/>
            </a:solidFill>
            <a:miter lim="800000"/>
            <a:headEnd/>
            <a:tailEnd/>
          </a:ln>
          <a:effectLst>
            <a:outerShdw blurRad="50800" dist="38100" dir="2700000" algn="tl" rotWithShape="0">
              <a:prstClr val="black">
                <a:alpha val="40000"/>
              </a:prstClr>
            </a:outerShdw>
          </a:effectLst>
        </p:spPr>
      </p:pic>
      <p:pic>
        <p:nvPicPr>
          <p:cNvPr id="7" name="Picture 2" descr="1305790792_extras_albumes_0">
            <a:extLst>
              <a:ext uri="{FF2B5EF4-FFF2-40B4-BE49-F238E27FC236}">
                <a16:creationId xmlns:a16="http://schemas.microsoft.com/office/drawing/2014/main" id="{96714E4D-2E57-011F-28EA-9B7484C47495}"/>
              </a:ext>
            </a:extLst>
          </p:cNvPr>
          <p:cNvPicPr>
            <a:picLocks noChangeAspect="1" noChangeArrowheads="1"/>
          </p:cNvPicPr>
          <p:nvPr/>
        </p:nvPicPr>
        <p:blipFill>
          <a:blip r:embed="rId4" cstate="print"/>
          <a:srcRect/>
          <a:stretch>
            <a:fillRect/>
          </a:stretch>
        </p:blipFill>
        <p:spPr bwMode="auto">
          <a:xfrm>
            <a:off x="8760296" y="4005064"/>
            <a:ext cx="3186294" cy="2125964"/>
          </a:xfrm>
          <a:prstGeom prst="rect">
            <a:avLst/>
          </a:prstGeom>
          <a:noFill/>
          <a:ln w="9525">
            <a:solidFill>
              <a:schemeClr val="accent1"/>
            </a:solidFill>
            <a:miter lim="800000"/>
            <a:headEnd/>
            <a:tailEnd/>
          </a:ln>
          <a:effectLst>
            <a:outerShdw blurRad="50800" dist="38100" dir="2700000" algn="tl" rotWithShape="0">
              <a:prstClr val="black">
                <a:alpha val="40000"/>
              </a:prstClr>
            </a:outerShdw>
          </a:effectLst>
        </p:spPr>
      </p:pic>
      <p:pic>
        <p:nvPicPr>
          <p:cNvPr id="8" name="4 Imagen" descr="Terrified: A motorist struggles to cling onto her vehicle as it was pounded by flood water in Chalandri today">
            <a:extLst>
              <a:ext uri="{FF2B5EF4-FFF2-40B4-BE49-F238E27FC236}">
                <a16:creationId xmlns:a16="http://schemas.microsoft.com/office/drawing/2014/main" id="{BAF924D4-64AA-34CE-85C3-89832DF04DE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20076" y="3751456"/>
            <a:ext cx="3186294" cy="2123669"/>
          </a:xfrm>
          <a:prstGeom prst="rect">
            <a:avLst/>
          </a:prstGeom>
          <a:noFill/>
          <a:ln w="9525">
            <a:solidFill>
              <a:schemeClr val="accent1"/>
            </a:solid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6158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043">
                                            <p:txEl>
                                              <p:pRg st="4" end="4"/>
                                            </p:txEl>
                                          </p:spTgt>
                                        </p:tgtEl>
                                        <p:attrNameLst>
                                          <p:attrName>style.visibility</p:attrName>
                                        </p:attrNameLst>
                                      </p:cBhvr>
                                      <p:to>
                                        <p:strVal val="visible"/>
                                      </p:to>
                                    </p:set>
                                    <p:animEffect transition="in" filter="fade">
                                      <p:cBhvr>
                                        <p:cTn id="7" dur="500"/>
                                        <p:tgtEl>
                                          <p:spTgt spid="8704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7" name="Rectangle 3"/>
          <p:cNvSpPr>
            <a:spLocks noGrp="1" noChangeArrowheads="1"/>
          </p:cNvSpPr>
          <p:nvPr>
            <p:ph idx="4294967295"/>
          </p:nvPr>
        </p:nvSpPr>
        <p:spPr>
          <a:xfrm>
            <a:off x="407368" y="1196752"/>
            <a:ext cx="10945216" cy="5040560"/>
          </a:xfrm>
        </p:spPr>
        <p:txBody>
          <a:bodyPr/>
          <a:lstStyle/>
          <a:p>
            <a:pPr eaLnBrk="1" hangingPunct="1"/>
            <a:r>
              <a:rPr lang="en-US" dirty="0"/>
              <a:t>Damages can potentially be produced in a point of the territory</a:t>
            </a:r>
          </a:p>
          <a:p>
            <a:pPr eaLnBrk="1" hangingPunct="1"/>
            <a:r>
              <a:rPr lang="en-US" dirty="0"/>
              <a:t>Depends on:</a:t>
            </a:r>
          </a:p>
          <a:p>
            <a:pPr lvl="1" eaLnBrk="1" hangingPunct="1"/>
            <a:r>
              <a:rPr lang="en-US" dirty="0"/>
              <a:t>Land use (present and planned)</a:t>
            </a:r>
          </a:p>
          <a:p>
            <a:pPr lvl="1" eaLnBrk="1" hangingPunct="1"/>
            <a:r>
              <a:rPr lang="en-US" dirty="0"/>
              <a:t>Time of the year</a:t>
            </a:r>
          </a:p>
          <a:p>
            <a:pPr lvl="1" eaLnBrk="1" hangingPunct="1"/>
            <a:r>
              <a:rPr lang="en-US" dirty="0"/>
              <a:t>Magnitude: mainly maximum water depth</a:t>
            </a:r>
          </a:p>
          <a:p>
            <a:pPr lvl="1"/>
            <a:r>
              <a:rPr lang="en-US" b="1" dirty="0">
                <a:solidFill>
                  <a:srgbClr val="FF0000"/>
                </a:solidFill>
              </a:rPr>
              <a:t>Most</a:t>
            </a:r>
            <a:r>
              <a:rPr lang="en-US" dirty="0"/>
              <a:t> of the total damage in </a:t>
            </a:r>
            <a:r>
              <a:rPr lang="en-US" b="1" dirty="0">
                <a:solidFill>
                  <a:srgbClr val="FF0000"/>
                </a:solidFill>
              </a:rPr>
              <a:t>urban areas</a:t>
            </a:r>
          </a:p>
          <a:p>
            <a:r>
              <a:rPr lang="en-US" dirty="0"/>
              <a:t>Depth-damage curves</a:t>
            </a:r>
          </a:p>
          <a:p>
            <a:pPr lvl="1" eaLnBrk="1" hangingPunct="1"/>
            <a:r>
              <a:rPr lang="en-US" dirty="0"/>
              <a:t>Case study dependent </a:t>
            </a:r>
            <a:r>
              <a:rPr lang="en-US" b="1" dirty="0">
                <a:solidFill>
                  <a:srgbClr val="FF0000"/>
                </a:solidFill>
              </a:rPr>
              <a:t>=&gt; Validate with </a:t>
            </a:r>
          </a:p>
          <a:p>
            <a:pPr marL="366713" lvl="1" indent="0" eaLnBrk="1" hangingPunct="1">
              <a:buNone/>
            </a:pPr>
            <a:r>
              <a:rPr lang="en-US" b="1" dirty="0">
                <a:solidFill>
                  <a:srgbClr val="FF0000"/>
                </a:solidFill>
              </a:rPr>
              <a:t>historical data</a:t>
            </a:r>
          </a:p>
          <a:p>
            <a:pPr lvl="1" eaLnBrk="1" hangingPunct="1">
              <a:buFont typeface="Wingdings" pitchFamily="2" charset="2"/>
              <a:buNone/>
            </a:pPr>
            <a:endParaRPr lang="es-ES" noProof="0" dirty="0"/>
          </a:p>
          <a:p>
            <a:pPr lvl="1" eaLnBrk="1" hangingPunct="1"/>
            <a:endParaRPr lang="es-ES" noProof="0" dirty="0"/>
          </a:p>
        </p:txBody>
      </p:sp>
      <p:sp>
        <p:nvSpPr>
          <p:cNvPr id="90114" name="Rectangle 2" descr="Large confetti"/>
          <p:cNvSpPr>
            <a:spLocks noGrp="1" noChangeArrowheads="1"/>
          </p:cNvSpPr>
          <p:nvPr>
            <p:ph type="title"/>
          </p:nvPr>
        </p:nvSpPr>
        <p:spPr/>
        <p:txBody>
          <a:bodyPr/>
          <a:lstStyle/>
          <a:p>
            <a:pPr eaLnBrk="1" hangingPunct="1"/>
            <a:r>
              <a:rPr lang="en-US" dirty="0"/>
              <a:t>Vulnerability</a:t>
            </a:r>
            <a:endParaRPr lang="es-ES" noProof="0" dirty="0"/>
          </a:p>
        </p:txBody>
      </p:sp>
      <p:pic>
        <p:nvPicPr>
          <p:cNvPr id="390148" name="Picture 4"/>
          <p:cNvPicPr>
            <a:picLocks noChangeAspect="1" noChangeArrowheads="1"/>
          </p:cNvPicPr>
          <p:nvPr/>
        </p:nvPicPr>
        <p:blipFill>
          <a:blip r:embed="rId3" cstate="print"/>
          <a:srcRect/>
          <a:stretch>
            <a:fillRect/>
          </a:stretch>
        </p:blipFill>
        <p:spPr bwMode="auto">
          <a:xfrm>
            <a:off x="12804576" y="1149970"/>
            <a:ext cx="3149620" cy="2539877"/>
          </a:xfrm>
          <a:prstGeom prst="rect">
            <a:avLst/>
          </a:prstGeom>
          <a:noFill/>
          <a:ln w="9525">
            <a:noFill/>
            <a:miter lim="800000"/>
            <a:headEnd/>
            <a:tailEnd/>
          </a:ln>
        </p:spPr>
      </p:pic>
      <p:grpSp>
        <p:nvGrpSpPr>
          <p:cNvPr id="2" name="Grupo 1">
            <a:extLst>
              <a:ext uri="{FF2B5EF4-FFF2-40B4-BE49-F238E27FC236}">
                <a16:creationId xmlns:a16="http://schemas.microsoft.com/office/drawing/2014/main" id="{E910934B-2F70-9D45-BF2A-4387046A1B14}"/>
              </a:ext>
            </a:extLst>
          </p:cNvPr>
          <p:cNvGrpSpPr/>
          <p:nvPr/>
        </p:nvGrpSpPr>
        <p:grpSpPr>
          <a:xfrm>
            <a:off x="12720736" y="4437112"/>
            <a:ext cx="4704949" cy="3412232"/>
            <a:chOff x="6935667" y="2249016"/>
            <a:chExt cx="4704949" cy="3412232"/>
          </a:xfrm>
        </p:grpSpPr>
        <p:pic>
          <p:nvPicPr>
            <p:cNvPr id="10" name="3 Imagen" descr="Curva de daños.JPG"/>
            <p:cNvPicPr>
              <a:picLocks noChangeAspect="1"/>
            </p:cNvPicPr>
            <p:nvPr/>
          </p:nvPicPr>
          <p:blipFill>
            <a:blip r:embed="rId4">
              <a:lum/>
              <a:alphaModFix/>
            </a:blip>
            <a:srcRect/>
            <a:stretch>
              <a:fillRect/>
            </a:stretch>
          </p:blipFill>
          <p:spPr>
            <a:xfrm>
              <a:off x="6935667" y="2249016"/>
              <a:ext cx="4704949" cy="3412232"/>
            </a:xfrm>
            <a:prstGeom prst="rect">
              <a:avLst/>
            </a:prstGeom>
            <a:noFill/>
            <a:ln>
              <a:noFill/>
              <a:prstDash/>
            </a:ln>
          </p:spPr>
        </p:pic>
        <p:sp>
          <p:nvSpPr>
            <p:cNvPr id="390149" name="Line 5"/>
            <p:cNvSpPr>
              <a:spLocks noChangeShapeType="1"/>
            </p:cNvSpPr>
            <p:nvPr/>
          </p:nvSpPr>
          <p:spPr bwMode="auto">
            <a:xfrm flipV="1">
              <a:off x="9081119" y="4709403"/>
              <a:ext cx="0" cy="384175"/>
            </a:xfrm>
            <a:prstGeom prst="line">
              <a:avLst/>
            </a:prstGeom>
            <a:noFill/>
            <a:ln w="25400">
              <a:solidFill>
                <a:srgbClr val="FF0000"/>
              </a:solidFill>
              <a:round/>
              <a:headEnd/>
              <a:tailEnd type="none" w="med" len="lg"/>
            </a:ln>
          </p:spPr>
          <p:txBody>
            <a:bodyPr/>
            <a:lstStyle/>
            <a:p>
              <a:endParaRPr lang="es-ES"/>
            </a:p>
          </p:txBody>
        </p:sp>
        <p:sp>
          <p:nvSpPr>
            <p:cNvPr id="390150" name="Line 6"/>
            <p:cNvSpPr>
              <a:spLocks noChangeShapeType="1"/>
            </p:cNvSpPr>
            <p:nvPr/>
          </p:nvSpPr>
          <p:spPr bwMode="auto">
            <a:xfrm flipV="1">
              <a:off x="9825656" y="3547773"/>
              <a:ext cx="0" cy="1550566"/>
            </a:xfrm>
            <a:prstGeom prst="line">
              <a:avLst/>
            </a:prstGeom>
            <a:noFill/>
            <a:ln w="25400">
              <a:solidFill>
                <a:srgbClr val="FF0000"/>
              </a:solidFill>
              <a:round/>
              <a:headEnd/>
              <a:tailEnd type="none" w="med" len="lg"/>
            </a:ln>
          </p:spPr>
          <p:txBody>
            <a:bodyPr/>
            <a:lstStyle/>
            <a:p>
              <a:endParaRPr lang="es-ES"/>
            </a:p>
          </p:txBody>
        </p:sp>
        <p:sp>
          <p:nvSpPr>
            <p:cNvPr id="390151" name="Line 7"/>
            <p:cNvSpPr>
              <a:spLocks noChangeShapeType="1"/>
            </p:cNvSpPr>
            <p:nvPr/>
          </p:nvSpPr>
          <p:spPr bwMode="auto">
            <a:xfrm flipH="1">
              <a:off x="7612682" y="4699877"/>
              <a:ext cx="1463675" cy="0"/>
            </a:xfrm>
            <a:prstGeom prst="line">
              <a:avLst/>
            </a:prstGeom>
            <a:noFill/>
            <a:ln w="25400">
              <a:solidFill>
                <a:srgbClr val="FF0000"/>
              </a:solidFill>
              <a:round/>
              <a:headEnd/>
              <a:tailEnd type="triangle" w="med" len="lg"/>
            </a:ln>
          </p:spPr>
          <p:txBody>
            <a:bodyPr/>
            <a:lstStyle/>
            <a:p>
              <a:endParaRPr lang="es-ES"/>
            </a:p>
          </p:txBody>
        </p:sp>
        <p:sp>
          <p:nvSpPr>
            <p:cNvPr id="390152" name="Line 8"/>
            <p:cNvSpPr>
              <a:spLocks noChangeShapeType="1"/>
            </p:cNvSpPr>
            <p:nvPr/>
          </p:nvSpPr>
          <p:spPr bwMode="auto">
            <a:xfrm flipH="1">
              <a:off x="7614270" y="3547773"/>
              <a:ext cx="2211387" cy="0"/>
            </a:xfrm>
            <a:prstGeom prst="line">
              <a:avLst/>
            </a:prstGeom>
            <a:noFill/>
            <a:ln w="25400">
              <a:solidFill>
                <a:srgbClr val="FF0000"/>
              </a:solidFill>
              <a:round/>
              <a:headEnd/>
              <a:tailEnd type="triangle" w="med" len="lg"/>
            </a:ln>
          </p:spPr>
          <p:txBody>
            <a:bodyPr/>
            <a:lstStyle/>
            <a:p>
              <a:endParaRPr lang="es-ES"/>
            </a:p>
          </p:txBody>
        </p:sp>
      </p:grpSp>
      <p:pic>
        <p:nvPicPr>
          <p:cNvPr id="3" name="Picture 1">
            <a:extLst>
              <a:ext uri="{FF2B5EF4-FFF2-40B4-BE49-F238E27FC236}">
                <a16:creationId xmlns:a16="http://schemas.microsoft.com/office/drawing/2014/main" id="{16141F26-ECDB-9441-014E-7D5B51330E15}"/>
              </a:ext>
            </a:extLst>
          </p:cNvPr>
          <p:cNvPicPr>
            <a:picLocks noChangeAspect="1" noChangeArrowheads="1"/>
          </p:cNvPicPr>
          <p:nvPr/>
        </p:nvPicPr>
        <p:blipFill>
          <a:blip r:embed="rId5" cstate="print"/>
          <a:srcRect/>
          <a:stretch>
            <a:fillRect/>
          </a:stretch>
        </p:blipFill>
        <p:spPr bwMode="auto">
          <a:xfrm>
            <a:off x="13153097" y="1776677"/>
            <a:ext cx="6059688" cy="3691436"/>
          </a:xfrm>
          <a:prstGeom prst="rect">
            <a:avLst/>
          </a:prstGeom>
          <a:noFill/>
          <a:ln w="9525">
            <a:noFill/>
            <a:miter lim="800000"/>
            <a:headEnd/>
            <a:tailEnd/>
          </a:ln>
          <a:effectLst/>
        </p:spPr>
      </p:pic>
      <p:pic>
        <p:nvPicPr>
          <p:cNvPr id="13" name="Imagen 12"/>
          <p:cNvPicPr>
            <a:picLocks noChangeAspect="1"/>
          </p:cNvPicPr>
          <p:nvPr/>
        </p:nvPicPr>
        <p:blipFill rotWithShape="1">
          <a:blip r:embed="rId6"/>
          <a:srcRect t="5700"/>
          <a:stretch/>
        </p:blipFill>
        <p:spPr>
          <a:xfrm>
            <a:off x="6948911" y="3092356"/>
            <a:ext cx="5087749" cy="3036128"/>
          </a:xfrm>
          <a:prstGeom prst="rect">
            <a:avLst/>
          </a:prstGeom>
        </p:spPr>
      </p:pic>
      <mc:AlternateContent xmlns:mc="http://schemas.openxmlformats.org/markup-compatibility/2006" xmlns:a14="http://schemas.microsoft.com/office/drawing/2010/main">
        <mc:Choice Requires="a14">
          <p:sp>
            <p:nvSpPr>
              <p:cNvPr id="4" name="Object 1">
                <a:extLst>
                  <a:ext uri="{FF2B5EF4-FFF2-40B4-BE49-F238E27FC236}">
                    <a16:creationId xmlns:a16="http://schemas.microsoft.com/office/drawing/2014/main" id="{1BF638E7-26F7-1ACF-9045-6DEF733A3800}"/>
                  </a:ext>
                </a:extLst>
              </p:cNvPr>
              <p:cNvSpPr txBox="1"/>
              <p:nvPr/>
            </p:nvSpPr>
            <p:spPr bwMode="auto">
              <a:xfrm>
                <a:off x="10399768" y="1196752"/>
                <a:ext cx="952816" cy="579925"/>
              </a:xfrm>
              <a:prstGeom prst="rect">
                <a:avLst/>
              </a:prstGeom>
              <a:solidFill>
                <a:srgbClr val="FFFF99"/>
              </a:solidFill>
              <a:ln w="9525">
                <a:solidFill>
                  <a:schemeClr val="tx1"/>
                </a:solidFill>
                <a:miter lim="800000"/>
                <a:headEnd/>
                <a:tailEnd/>
              </a:ln>
            </p:spPr>
            <p:txBody>
              <a:bodyPr>
                <a:norm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r>
                        <a:rPr kumimoji="0" lang="es-ES" sz="2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𝑉</m:t>
                      </m:r>
                      <m:r>
                        <a:rPr kumimoji="0" lang="es-E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s-E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h</m:t>
                      </m:r>
                      <m:r>
                        <a:rPr kumimoji="0" lang="es-E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oMath>
                  </m:oMathPara>
                </a14:m>
                <a:endParaRPr kumimoji="0" lang="es-ES" sz="2800" b="0" i="0" u="none" strike="noStrike" kern="1200" cap="none" spc="0" normalizeH="0" baseline="0" noProof="0" dirty="0">
                  <a:ln>
                    <a:noFill/>
                  </a:ln>
                  <a:solidFill>
                    <a:prstClr val="black"/>
                  </a:solidFill>
                  <a:effectLst/>
                  <a:uLnTx/>
                  <a:uFillTx/>
                  <a:ea typeface="+mn-ea"/>
                  <a:cs typeface="+mn-cs"/>
                </a:endParaRPr>
              </a:p>
            </p:txBody>
          </p:sp>
        </mc:Choice>
        <mc:Fallback xmlns="">
          <p:sp>
            <p:nvSpPr>
              <p:cNvPr id="4" name="Object 1">
                <a:extLst>
                  <a:ext uri="{FF2B5EF4-FFF2-40B4-BE49-F238E27FC236}">
                    <a16:creationId xmlns:a16="http://schemas.microsoft.com/office/drawing/2014/main" id="{1BF638E7-26F7-1ACF-9045-6DEF733A3800}"/>
                  </a:ext>
                </a:extLst>
              </p:cNvPr>
              <p:cNvSpPr txBox="1">
                <a:spLocks noRot="1" noChangeAspect="1" noMove="1" noResize="1" noEditPoints="1" noAdjustHandles="1" noChangeArrowheads="1" noChangeShapeType="1" noTextEdit="1"/>
              </p:cNvSpPr>
              <p:nvPr/>
            </p:nvSpPr>
            <p:spPr bwMode="auto">
              <a:xfrm>
                <a:off x="10399768" y="1196752"/>
                <a:ext cx="952816" cy="579925"/>
              </a:xfrm>
              <a:prstGeom prst="rect">
                <a:avLst/>
              </a:prstGeom>
              <a:blipFill>
                <a:blip r:embed="rId7"/>
                <a:stretch>
                  <a:fillRect/>
                </a:stretch>
              </a:blipFill>
              <a:ln w="9525">
                <a:solidFill>
                  <a:schemeClr val="tx1"/>
                </a:solidFill>
                <a:miter lim="800000"/>
                <a:headEnd/>
                <a:tailEnd/>
              </a:ln>
            </p:spPr>
            <p:txBody>
              <a:bodyPr/>
              <a:lstStyle/>
              <a:p>
                <a:r>
                  <a:rPr lang="es-ES">
                    <a:noFill/>
                  </a:rPr>
                  <a:t> </a:t>
                </a:r>
              </a:p>
            </p:txBody>
          </p:sp>
        </mc:Fallback>
      </mc:AlternateContent>
    </p:spTree>
    <p:extLst>
      <p:ext uri="{BB962C8B-B14F-4D97-AF65-F5344CB8AC3E}">
        <p14:creationId xmlns:p14="http://schemas.microsoft.com/office/powerpoint/2010/main" val="2578252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0147">
                                            <p:txEl>
                                              <p:pRg st="6" end="6"/>
                                            </p:txEl>
                                          </p:spTgt>
                                        </p:tgtEl>
                                        <p:attrNameLst>
                                          <p:attrName>style.visibility</p:attrName>
                                        </p:attrNameLst>
                                      </p:cBhvr>
                                      <p:to>
                                        <p:strVal val="visible"/>
                                      </p:to>
                                    </p:set>
                                    <p:animEffect transition="in" filter="fade">
                                      <p:cBhvr>
                                        <p:cTn id="7" dur="500"/>
                                        <p:tgtEl>
                                          <p:spTgt spid="390147">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90147">
                                            <p:txEl>
                                              <p:pRg st="7" end="7"/>
                                            </p:txEl>
                                          </p:spTgt>
                                        </p:tgtEl>
                                        <p:attrNameLst>
                                          <p:attrName>style.visibility</p:attrName>
                                        </p:attrNameLst>
                                      </p:cBhvr>
                                      <p:to>
                                        <p:strVal val="visible"/>
                                      </p:to>
                                    </p:set>
                                    <p:animEffect transition="in" filter="fade">
                                      <p:cBhvr>
                                        <p:cTn id="10" dur="500"/>
                                        <p:tgtEl>
                                          <p:spTgt spid="390147">
                                            <p:txEl>
                                              <p:pRg st="7" end="7"/>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90147">
                                            <p:txEl>
                                              <p:pRg st="8" end="8"/>
                                            </p:txEl>
                                          </p:spTgt>
                                        </p:tgtEl>
                                        <p:attrNameLst>
                                          <p:attrName>style.visibility</p:attrName>
                                        </p:attrNameLst>
                                      </p:cBhvr>
                                      <p:to>
                                        <p:strVal val="visible"/>
                                      </p:to>
                                    </p:set>
                                    <p:animEffect transition="in" filter="fade">
                                      <p:cBhvr>
                                        <p:cTn id="13" dur="500"/>
                                        <p:tgtEl>
                                          <p:spTgt spid="390147">
                                            <p:txEl>
                                              <p:pRg st="8" end="8"/>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3 Título"/>
          <p:cNvSpPr>
            <a:spLocks noGrp="1"/>
          </p:cNvSpPr>
          <p:nvPr>
            <p:ph type="title"/>
          </p:nvPr>
        </p:nvSpPr>
        <p:spPr/>
        <p:txBody>
          <a:bodyPr/>
          <a:lstStyle/>
          <a:p>
            <a:r>
              <a:rPr lang="en-US" dirty="0"/>
              <a:t>Risk definition</a:t>
            </a:r>
          </a:p>
        </p:txBody>
      </p:sp>
      <p:sp>
        <p:nvSpPr>
          <p:cNvPr id="16" name="Text Box 3"/>
          <p:cNvSpPr txBox="1">
            <a:spLocks noChangeArrowheads="1"/>
          </p:cNvSpPr>
          <p:nvPr/>
        </p:nvSpPr>
        <p:spPr bwMode="auto">
          <a:xfrm>
            <a:off x="1776934" y="2120652"/>
            <a:ext cx="2375595" cy="461665"/>
          </a:xfrm>
          <a:prstGeom prst="rect">
            <a:avLst/>
          </a:prstGeom>
          <a:solidFill>
            <a:srgbClr val="FFFFE9"/>
          </a:solidFill>
          <a:ln w="25400" algn="ctr">
            <a:solidFill>
              <a:srgbClr val="FF0000"/>
            </a:solidFill>
            <a:miter lim="800000"/>
            <a:headEnd/>
            <a:tailEnd/>
          </a:ln>
        </p:spPr>
        <p:txBody>
          <a:bodyPr wrap="square">
            <a:spAutoFit/>
          </a:bodyPr>
          <a:lstStyle/>
          <a:p>
            <a:pPr marL="342900" indent="-342900" fontAlgn="auto">
              <a:spcBef>
                <a:spcPct val="50000"/>
              </a:spcBef>
              <a:spcAft>
                <a:spcPts val="0"/>
              </a:spcAft>
              <a:defRPr/>
            </a:pPr>
            <a:r>
              <a:rPr lang="es-ES_tradnl" sz="2400" kern="0" dirty="0" err="1">
                <a:solidFill>
                  <a:sysClr val="windowText" lastClr="000000"/>
                </a:solidFill>
              </a:rPr>
              <a:t>Frequency</a:t>
            </a:r>
            <a:r>
              <a:rPr lang="es-ES_tradnl" sz="2400" kern="0" dirty="0">
                <a:solidFill>
                  <a:sysClr val="windowText" lastClr="000000"/>
                </a:solidFill>
              </a:rPr>
              <a:t> </a:t>
            </a:r>
            <a:endParaRPr lang="es-ES" sz="2400" kern="0" dirty="0">
              <a:solidFill>
                <a:sysClr val="windowText" lastClr="000000"/>
              </a:solidFill>
            </a:endParaRPr>
          </a:p>
        </p:txBody>
      </p:sp>
      <p:sp>
        <p:nvSpPr>
          <p:cNvPr id="17" name="Text Box 4"/>
          <p:cNvSpPr txBox="1">
            <a:spLocks noChangeArrowheads="1"/>
          </p:cNvSpPr>
          <p:nvPr/>
        </p:nvSpPr>
        <p:spPr bwMode="auto">
          <a:xfrm>
            <a:off x="1776934" y="3344614"/>
            <a:ext cx="2375595" cy="461962"/>
          </a:xfrm>
          <a:prstGeom prst="rect">
            <a:avLst/>
          </a:prstGeom>
          <a:solidFill>
            <a:srgbClr val="FFFFE9"/>
          </a:solidFill>
          <a:ln w="25400" algn="ctr">
            <a:solidFill>
              <a:srgbClr val="FF0000"/>
            </a:solidFill>
            <a:miter lim="800000"/>
            <a:headEnd/>
            <a:tailEnd/>
          </a:ln>
        </p:spPr>
        <p:txBody>
          <a:bodyPr wrap="square">
            <a:spAutoFit/>
          </a:bodyPr>
          <a:lstStyle/>
          <a:p>
            <a:pPr marL="342900" indent="-342900" fontAlgn="auto">
              <a:spcBef>
                <a:spcPct val="50000"/>
              </a:spcBef>
              <a:spcAft>
                <a:spcPts val="0"/>
              </a:spcAft>
              <a:defRPr/>
            </a:pPr>
            <a:r>
              <a:rPr lang="es-ES_tradnl" sz="2400" kern="0" dirty="0" err="1">
                <a:solidFill>
                  <a:sysClr val="windowText" lastClr="000000"/>
                </a:solidFill>
              </a:rPr>
              <a:t>Magnitude</a:t>
            </a:r>
            <a:r>
              <a:rPr lang="es-ES_tradnl" sz="2400" kern="0" dirty="0">
                <a:solidFill>
                  <a:sysClr val="windowText" lastClr="000000"/>
                </a:solidFill>
              </a:rPr>
              <a:t> </a:t>
            </a:r>
            <a:endParaRPr lang="es-ES" sz="2400" i="1" kern="0" dirty="0">
              <a:solidFill>
                <a:sysClr val="windowText" lastClr="000000"/>
              </a:solidFill>
            </a:endParaRPr>
          </a:p>
        </p:txBody>
      </p:sp>
      <p:sp>
        <p:nvSpPr>
          <p:cNvPr id="18" name="Text Box 5"/>
          <p:cNvSpPr txBox="1">
            <a:spLocks noChangeArrowheads="1"/>
          </p:cNvSpPr>
          <p:nvPr/>
        </p:nvSpPr>
        <p:spPr bwMode="auto">
          <a:xfrm>
            <a:off x="5449515" y="2564904"/>
            <a:ext cx="2232074" cy="1015663"/>
          </a:xfrm>
          <a:prstGeom prst="rect">
            <a:avLst/>
          </a:prstGeom>
          <a:solidFill>
            <a:srgbClr val="00FFFF"/>
          </a:solidFill>
          <a:ln w="25400" algn="ctr">
            <a:solidFill>
              <a:srgbClr val="FF0000"/>
            </a:solidFill>
            <a:miter lim="800000"/>
            <a:headEnd/>
            <a:tailEnd/>
          </a:ln>
        </p:spPr>
        <p:txBody>
          <a:bodyPr wrap="square">
            <a:spAutoFit/>
          </a:bodyPr>
          <a:lstStyle/>
          <a:p>
            <a:pPr marL="342900" indent="-342900" algn="ctr" fontAlgn="auto">
              <a:spcBef>
                <a:spcPct val="50000"/>
              </a:spcBef>
              <a:spcAft>
                <a:spcPts val="0"/>
              </a:spcAft>
              <a:defRPr/>
            </a:pPr>
            <a:r>
              <a:rPr lang="es-ES_tradnl" sz="2400" kern="0" dirty="0" err="1">
                <a:solidFill>
                  <a:sysClr val="windowText" lastClr="000000"/>
                </a:solidFill>
              </a:rPr>
              <a:t>Hazard</a:t>
            </a:r>
            <a:endParaRPr lang="es-ES_tradnl" sz="2400" kern="0" dirty="0">
              <a:solidFill>
                <a:sysClr val="windowText" lastClr="000000"/>
              </a:solidFill>
            </a:endParaRPr>
          </a:p>
          <a:p>
            <a:pPr marL="342900" indent="-342900" algn="ctr" fontAlgn="auto">
              <a:spcBef>
                <a:spcPct val="50000"/>
              </a:spcBef>
              <a:spcAft>
                <a:spcPts val="0"/>
              </a:spcAft>
              <a:defRPr/>
            </a:pPr>
            <a:endParaRPr lang="es-ES" sz="2400" kern="0" dirty="0">
              <a:solidFill>
                <a:sysClr val="windowText" lastClr="000000"/>
              </a:solidFill>
            </a:endParaRPr>
          </a:p>
        </p:txBody>
      </p:sp>
      <p:cxnSp>
        <p:nvCxnSpPr>
          <p:cNvPr id="11269" name="AutoShape 6"/>
          <p:cNvCxnSpPr>
            <a:cxnSpLocks noChangeShapeType="1"/>
            <a:stCxn id="16" idx="3"/>
            <a:endCxn id="18" idx="1"/>
          </p:cNvCxnSpPr>
          <p:nvPr/>
        </p:nvCxnSpPr>
        <p:spPr bwMode="auto">
          <a:xfrm>
            <a:off x="4152529" y="2351485"/>
            <a:ext cx="1296987" cy="721251"/>
          </a:xfrm>
          <a:prstGeom prst="bentConnector3">
            <a:avLst>
              <a:gd name="adj1" fmla="val 50000"/>
            </a:avLst>
          </a:prstGeom>
          <a:noFill/>
          <a:ln w="44450">
            <a:solidFill>
              <a:srgbClr val="FF0000"/>
            </a:solidFill>
            <a:miter lim="800000"/>
            <a:headEnd/>
            <a:tailEnd type="triangle" w="med" len="lg"/>
          </a:ln>
        </p:spPr>
      </p:cxnSp>
      <p:cxnSp>
        <p:nvCxnSpPr>
          <p:cNvPr id="11270" name="AutoShape 7"/>
          <p:cNvCxnSpPr>
            <a:cxnSpLocks noChangeShapeType="1"/>
            <a:stCxn id="17" idx="3"/>
            <a:endCxn id="18" idx="1"/>
          </p:cNvCxnSpPr>
          <p:nvPr/>
        </p:nvCxnSpPr>
        <p:spPr bwMode="auto">
          <a:xfrm flipV="1">
            <a:off x="4152529" y="3072735"/>
            <a:ext cx="1296987" cy="502860"/>
          </a:xfrm>
          <a:prstGeom prst="bentConnector3">
            <a:avLst>
              <a:gd name="adj1" fmla="val 50000"/>
            </a:avLst>
          </a:prstGeom>
          <a:noFill/>
          <a:ln w="44450">
            <a:solidFill>
              <a:srgbClr val="FF0000"/>
            </a:solidFill>
            <a:miter lim="800000"/>
            <a:headEnd/>
            <a:tailEnd type="triangle" w="med" len="lg"/>
          </a:ln>
        </p:spPr>
      </p:cxnSp>
      <p:sp>
        <p:nvSpPr>
          <p:cNvPr id="21" name="Text Box 8"/>
          <p:cNvSpPr txBox="1">
            <a:spLocks noChangeArrowheads="1"/>
          </p:cNvSpPr>
          <p:nvPr/>
        </p:nvSpPr>
        <p:spPr bwMode="auto">
          <a:xfrm>
            <a:off x="7968878" y="2696915"/>
            <a:ext cx="2087562" cy="461665"/>
          </a:xfrm>
          <a:prstGeom prst="rect">
            <a:avLst/>
          </a:prstGeom>
          <a:solidFill>
            <a:srgbClr val="FFFFE9"/>
          </a:solidFill>
          <a:ln w="25400" algn="ctr">
            <a:solidFill>
              <a:srgbClr val="FF0000"/>
            </a:solidFill>
            <a:miter lim="800000"/>
            <a:headEnd/>
            <a:tailEnd/>
          </a:ln>
        </p:spPr>
        <p:txBody>
          <a:bodyPr>
            <a:spAutoFit/>
          </a:bodyPr>
          <a:lstStyle/>
          <a:p>
            <a:pPr marL="342900" indent="-342900" algn="ctr" fontAlgn="auto">
              <a:spcBef>
                <a:spcPct val="50000"/>
              </a:spcBef>
              <a:spcAft>
                <a:spcPts val="0"/>
              </a:spcAft>
              <a:defRPr/>
            </a:pPr>
            <a:r>
              <a:rPr lang="es-ES_tradnl" sz="2400" kern="0" dirty="0" err="1">
                <a:solidFill>
                  <a:sysClr val="windowText" lastClr="000000"/>
                </a:solidFill>
              </a:rPr>
              <a:t>Exposition</a:t>
            </a:r>
            <a:endParaRPr lang="es-ES" sz="2400" kern="0" dirty="0">
              <a:solidFill>
                <a:sysClr val="windowText" lastClr="000000"/>
              </a:solidFill>
            </a:endParaRPr>
          </a:p>
        </p:txBody>
      </p:sp>
      <p:sp>
        <p:nvSpPr>
          <p:cNvPr id="22" name="Text Box 9"/>
          <p:cNvSpPr txBox="1">
            <a:spLocks noChangeArrowheads="1"/>
          </p:cNvSpPr>
          <p:nvPr/>
        </p:nvSpPr>
        <p:spPr bwMode="auto">
          <a:xfrm>
            <a:off x="6889501" y="4509119"/>
            <a:ext cx="2376042" cy="1569660"/>
          </a:xfrm>
          <a:prstGeom prst="rect">
            <a:avLst/>
          </a:prstGeom>
          <a:solidFill>
            <a:srgbClr val="00FFFF"/>
          </a:solidFill>
          <a:ln w="25400" algn="ctr">
            <a:solidFill>
              <a:srgbClr val="FF0000"/>
            </a:solidFill>
            <a:miter lim="800000"/>
            <a:headEnd/>
            <a:tailEnd/>
          </a:ln>
        </p:spPr>
        <p:txBody>
          <a:bodyPr wrap="square">
            <a:spAutoFit/>
          </a:bodyPr>
          <a:lstStyle/>
          <a:p>
            <a:pPr marL="342900" indent="-342900" algn="ctr" fontAlgn="auto">
              <a:spcBef>
                <a:spcPct val="50000"/>
              </a:spcBef>
              <a:spcAft>
                <a:spcPts val="0"/>
              </a:spcAft>
              <a:defRPr/>
            </a:pPr>
            <a:r>
              <a:rPr lang="es-ES_tradnl" sz="2400" kern="0" dirty="0" err="1">
                <a:solidFill>
                  <a:sysClr val="windowText" lastClr="000000"/>
                </a:solidFill>
              </a:rPr>
              <a:t>Risk</a:t>
            </a:r>
            <a:endParaRPr lang="es-ES_tradnl" sz="2400" kern="0" dirty="0">
              <a:solidFill>
                <a:sysClr val="windowText" lastClr="000000"/>
              </a:solidFill>
            </a:endParaRPr>
          </a:p>
          <a:p>
            <a:pPr marL="342900" indent="-342900" algn="ctr" fontAlgn="auto">
              <a:spcBef>
                <a:spcPct val="50000"/>
              </a:spcBef>
              <a:spcAft>
                <a:spcPts val="0"/>
              </a:spcAft>
              <a:defRPr/>
            </a:pPr>
            <a:endParaRPr lang="es-ES_tradnl" sz="2400" kern="0" dirty="0">
              <a:solidFill>
                <a:sysClr val="windowText" lastClr="000000"/>
              </a:solidFill>
            </a:endParaRPr>
          </a:p>
          <a:p>
            <a:pPr marL="342900" indent="-342900" algn="ctr" fontAlgn="auto">
              <a:spcBef>
                <a:spcPct val="50000"/>
              </a:spcBef>
              <a:spcAft>
                <a:spcPts val="0"/>
              </a:spcAft>
              <a:defRPr/>
            </a:pPr>
            <a:endParaRPr lang="es-ES" sz="2400" kern="0" dirty="0">
              <a:solidFill>
                <a:sysClr val="windowText" lastClr="000000"/>
              </a:solidFill>
            </a:endParaRPr>
          </a:p>
        </p:txBody>
      </p:sp>
      <p:cxnSp>
        <p:nvCxnSpPr>
          <p:cNvPr id="23" name="AutoShape 10"/>
          <p:cNvCxnSpPr>
            <a:cxnSpLocks noChangeShapeType="1"/>
            <a:stCxn id="18" idx="2"/>
            <a:endCxn id="22" idx="0"/>
          </p:cNvCxnSpPr>
          <p:nvPr/>
        </p:nvCxnSpPr>
        <p:spPr bwMode="auto">
          <a:xfrm rot="16200000" flipH="1">
            <a:off x="6857262" y="3288857"/>
            <a:ext cx="928553" cy="1511970"/>
          </a:xfrm>
          <a:prstGeom prst="bentConnector3">
            <a:avLst>
              <a:gd name="adj1" fmla="val 50000"/>
            </a:avLst>
          </a:prstGeom>
          <a:noFill/>
          <a:ln w="44450">
            <a:solidFill>
              <a:srgbClr val="FF0000"/>
            </a:solidFill>
            <a:miter lim="800000"/>
            <a:headEnd/>
            <a:tailEnd type="triangle" w="med" len="lg"/>
          </a:ln>
        </p:spPr>
      </p:cxnSp>
      <p:cxnSp>
        <p:nvCxnSpPr>
          <p:cNvPr id="24" name="AutoShape 11"/>
          <p:cNvCxnSpPr>
            <a:cxnSpLocks noChangeShapeType="1"/>
            <a:stCxn id="21" idx="2"/>
            <a:endCxn id="22" idx="0"/>
          </p:cNvCxnSpPr>
          <p:nvPr/>
        </p:nvCxnSpPr>
        <p:spPr bwMode="auto">
          <a:xfrm rot="5400000">
            <a:off x="7869821" y="3366282"/>
            <a:ext cx="1350540" cy="935137"/>
          </a:xfrm>
          <a:prstGeom prst="bentConnector3">
            <a:avLst>
              <a:gd name="adj1" fmla="val 65625"/>
            </a:avLst>
          </a:prstGeom>
          <a:noFill/>
          <a:ln w="44450">
            <a:solidFill>
              <a:srgbClr val="FF0000"/>
            </a:solidFill>
            <a:miter lim="800000"/>
            <a:headEnd/>
            <a:tailEnd type="triangle" w="med" len="lg"/>
          </a:ln>
        </p:spPr>
      </p:cxnSp>
      <p:sp>
        <p:nvSpPr>
          <p:cNvPr id="25" name="Text Box 8"/>
          <p:cNvSpPr txBox="1">
            <a:spLocks noChangeArrowheads="1"/>
          </p:cNvSpPr>
          <p:nvPr/>
        </p:nvSpPr>
        <p:spPr bwMode="auto">
          <a:xfrm>
            <a:off x="7968878" y="1196752"/>
            <a:ext cx="2087562" cy="1015663"/>
          </a:xfrm>
          <a:prstGeom prst="rect">
            <a:avLst/>
          </a:prstGeom>
          <a:solidFill>
            <a:srgbClr val="FFFFE9"/>
          </a:solidFill>
          <a:ln w="25400" algn="ctr">
            <a:solidFill>
              <a:srgbClr val="FF0000"/>
            </a:solidFill>
            <a:miter lim="800000"/>
            <a:headEnd/>
            <a:tailEnd/>
          </a:ln>
        </p:spPr>
        <p:txBody>
          <a:bodyPr wrap="square" lIns="72000" rIns="72000">
            <a:spAutoFit/>
          </a:bodyPr>
          <a:lstStyle/>
          <a:p>
            <a:pPr marL="342900" indent="-342900" algn="ctr" fontAlgn="auto">
              <a:spcBef>
                <a:spcPct val="50000"/>
              </a:spcBef>
              <a:spcAft>
                <a:spcPts val="0"/>
              </a:spcAft>
              <a:defRPr/>
            </a:pPr>
            <a:r>
              <a:rPr lang="es-ES_tradnl" sz="2400" kern="0" dirty="0" err="1">
                <a:solidFill>
                  <a:sysClr val="windowText" lastClr="000000"/>
                </a:solidFill>
              </a:rPr>
              <a:t>Vulnerability</a:t>
            </a:r>
            <a:endParaRPr lang="es-ES_tradnl" sz="2400" kern="0" dirty="0">
              <a:solidFill>
                <a:sysClr val="windowText" lastClr="000000"/>
              </a:solidFill>
            </a:endParaRPr>
          </a:p>
          <a:p>
            <a:pPr marL="342900" indent="-342900" algn="ctr" fontAlgn="auto">
              <a:spcBef>
                <a:spcPct val="50000"/>
              </a:spcBef>
              <a:spcAft>
                <a:spcPts val="0"/>
              </a:spcAft>
              <a:defRPr/>
            </a:pPr>
            <a:endParaRPr lang="es-ES" sz="2400" kern="0" dirty="0">
              <a:solidFill>
                <a:sysClr val="windowText" lastClr="000000"/>
              </a:solidFill>
            </a:endParaRPr>
          </a:p>
        </p:txBody>
      </p:sp>
      <p:cxnSp>
        <p:nvCxnSpPr>
          <p:cNvPr id="26" name="25 Conector angular"/>
          <p:cNvCxnSpPr>
            <a:cxnSpLocks noChangeShapeType="1"/>
            <a:stCxn id="25" idx="2"/>
          </p:cNvCxnSpPr>
          <p:nvPr/>
        </p:nvCxnSpPr>
        <p:spPr bwMode="auto">
          <a:xfrm rot="5400000">
            <a:off x="8798590" y="2422520"/>
            <a:ext cx="424174" cy="3965"/>
          </a:xfrm>
          <a:prstGeom prst="bentConnector3">
            <a:avLst>
              <a:gd name="adj1" fmla="val 50000"/>
            </a:avLst>
          </a:prstGeom>
          <a:noFill/>
          <a:ln w="44450">
            <a:solidFill>
              <a:srgbClr val="FF0000"/>
            </a:solidFill>
            <a:miter lim="800000"/>
            <a:headEnd/>
            <a:tailEnd type="triangle" w="med" len="lg"/>
          </a:ln>
        </p:spPr>
      </p:cxnSp>
      <p:graphicFrame>
        <p:nvGraphicFramePr>
          <p:cNvPr id="103425" name="Object 2"/>
          <p:cNvGraphicFramePr>
            <a:graphicFrameLocks noChangeAspect="1"/>
          </p:cNvGraphicFramePr>
          <p:nvPr>
            <p:extLst>
              <p:ext uri="{D42A27DB-BD31-4B8C-83A1-F6EECF244321}">
                <p14:modId xmlns:p14="http://schemas.microsoft.com/office/powerpoint/2010/main" val="52002076"/>
              </p:ext>
            </p:extLst>
          </p:nvPr>
        </p:nvGraphicFramePr>
        <p:xfrm>
          <a:off x="6980064" y="5020122"/>
          <a:ext cx="2278063" cy="968375"/>
        </p:xfrm>
        <a:graphic>
          <a:graphicData uri="http://schemas.openxmlformats.org/presentationml/2006/ole">
            <mc:AlternateContent xmlns:mc="http://schemas.openxmlformats.org/markup-compatibility/2006">
              <mc:Choice xmlns:v="urn:schemas-microsoft-com:vml" Requires="v">
                <p:oleObj spid="_x0000_s3079" name="Ecuación" r:id="rId4" imgW="1333440" imgH="558720" progId="Equation.3">
                  <p:embed/>
                </p:oleObj>
              </mc:Choice>
              <mc:Fallback>
                <p:oleObj name="Ecuación" r:id="rId4" imgW="1333440" imgH="558720" progId="Equation.3">
                  <p:embed/>
                  <p:pic>
                    <p:nvPicPr>
                      <p:cNvPr id="103425"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0064" y="5020122"/>
                        <a:ext cx="2278063" cy="968375"/>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aphicFrame>
        <p:nvGraphicFramePr>
          <p:cNvPr id="103426" name="Object 2"/>
          <p:cNvGraphicFramePr>
            <a:graphicFrameLocks noChangeAspect="1"/>
          </p:cNvGraphicFramePr>
          <p:nvPr>
            <p:extLst>
              <p:ext uri="{D42A27DB-BD31-4B8C-83A1-F6EECF244321}">
                <p14:modId xmlns:p14="http://schemas.microsoft.com/office/powerpoint/2010/main" val="4006067859"/>
              </p:ext>
            </p:extLst>
          </p:nvPr>
        </p:nvGraphicFramePr>
        <p:xfrm>
          <a:off x="6127949" y="3068959"/>
          <a:ext cx="695325" cy="374650"/>
        </p:xfrm>
        <a:graphic>
          <a:graphicData uri="http://schemas.openxmlformats.org/presentationml/2006/ole">
            <mc:AlternateContent xmlns:mc="http://schemas.openxmlformats.org/markup-compatibility/2006">
              <mc:Choice xmlns:v="urn:schemas-microsoft-com:vml" Requires="v">
                <p:oleObj spid="_x0000_s3080" name="Ecuación" r:id="rId6" imgW="406048" imgH="215713" progId="Equation.3">
                  <p:embed/>
                </p:oleObj>
              </mc:Choice>
              <mc:Fallback>
                <p:oleObj name="Ecuación" r:id="rId6" imgW="406048" imgH="215713" progId="Equation.3">
                  <p:embed/>
                  <p:pic>
                    <p:nvPicPr>
                      <p:cNvPr id="103426"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27949" y="3068959"/>
                        <a:ext cx="695325" cy="374650"/>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aphicFrame>
        <p:nvGraphicFramePr>
          <p:cNvPr id="103427" name="Object 2"/>
          <p:cNvGraphicFramePr>
            <a:graphicFrameLocks noChangeAspect="1"/>
          </p:cNvGraphicFramePr>
          <p:nvPr>
            <p:extLst>
              <p:ext uri="{D42A27DB-BD31-4B8C-83A1-F6EECF244321}">
                <p14:modId xmlns:p14="http://schemas.microsoft.com/office/powerpoint/2010/main" val="388776228"/>
              </p:ext>
            </p:extLst>
          </p:nvPr>
        </p:nvGraphicFramePr>
        <p:xfrm>
          <a:off x="8857878" y="1712665"/>
          <a:ext cx="565150" cy="352425"/>
        </p:xfrm>
        <a:graphic>
          <a:graphicData uri="http://schemas.openxmlformats.org/presentationml/2006/ole">
            <mc:AlternateContent xmlns:mc="http://schemas.openxmlformats.org/markup-compatibility/2006">
              <mc:Choice xmlns:v="urn:schemas-microsoft-com:vml" Requires="v">
                <p:oleObj spid="_x0000_s3081" name="Ecuación" r:id="rId8" imgW="330057" imgH="203112" progId="Equation.3">
                  <p:embed/>
                </p:oleObj>
              </mc:Choice>
              <mc:Fallback>
                <p:oleObj name="Ecuación" r:id="rId8" imgW="330057" imgH="203112" progId="Equation.3">
                  <p:embed/>
                  <p:pic>
                    <p:nvPicPr>
                      <p:cNvPr id="103427" name="Object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57878" y="1712665"/>
                        <a:ext cx="565150" cy="352425"/>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aphicFrame>
        <p:nvGraphicFramePr>
          <p:cNvPr id="103428" name="Object 4"/>
          <p:cNvGraphicFramePr>
            <a:graphicFrameLocks noChangeAspect="1"/>
          </p:cNvGraphicFramePr>
          <p:nvPr>
            <p:extLst>
              <p:ext uri="{D42A27DB-BD31-4B8C-83A1-F6EECF244321}">
                <p14:modId xmlns:p14="http://schemas.microsoft.com/office/powerpoint/2010/main" val="986524104"/>
              </p:ext>
            </p:extLst>
          </p:nvPr>
        </p:nvGraphicFramePr>
        <p:xfrm>
          <a:off x="3419015" y="2148315"/>
          <a:ext cx="673100" cy="417512"/>
        </p:xfrm>
        <a:graphic>
          <a:graphicData uri="http://schemas.openxmlformats.org/presentationml/2006/ole">
            <mc:AlternateContent xmlns:mc="http://schemas.openxmlformats.org/markup-compatibility/2006">
              <mc:Choice xmlns:v="urn:schemas-microsoft-com:vml" Requires="v">
                <p:oleObj spid="_x0000_s3082" name="Ecuación" r:id="rId10" imgW="393529" imgH="241195" progId="Equation.3">
                  <p:embed/>
                </p:oleObj>
              </mc:Choice>
              <mc:Fallback>
                <p:oleObj name="Ecuación" r:id="rId10" imgW="393529" imgH="241195" progId="Equation.3">
                  <p:embed/>
                  <p:pic>
                    <p:nvPicPr>
                      <p:cNvPr id="103428" name="Object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19015" y="2148315"/>
                        <a:ext cx="673100" cy="417512"/>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aphicFrame>
        <p:nvGraphicFramePr>
          <p:cNvPr id="103429" name="Object 5"/>
          <p:cNvGraphicFramePr>
            <a:graphicFrameLocks noChangeAspect="1"/>
          </p:cNvGraphicFramePr>
          <p:nvPr>
            <p:extLst>
              <p:ext uri="{D42A27DB-BD31-4B8C-83A1-F6EECF244321}">
                <p14:modId xmlns:p14="http://schemas.microsoft.com/office/powerpoint/2010/main" val="441237604"/>
              </p:ext>
            </p:extLst>
          </p:nvPr>
        </p:nvGraphicFramePr>
        <p:xfrm>
          <a:off x="3345452" y="3405568"/>
          <a:ext cx="542925" cy="350837"/>
        </p:xfrm>
        <a:graphic>
          <a:graphicData uri="http://schemas.openxmlformats.org/presentationml/2006/ole">
            <mc:AlternateContent xmlns:mc="http://schemas.openxmlformats.org/markup-compatibility/2006">
              <mc:Choice xmlns:v="urn:schemas-microsoft-com:vml" Requires="v">
                <p:oleObj spid="_x0000_s3083" name="Ecuación" r:id="rId12" imgW="317225" imgH="203024" progId="Equation.3">
                  <p:embed/>
                </p:oleObj>
              </mc:Choice>
              <mc:Fallback>
                <p:oleObj name="Ecuación" r:id="rId12" imgW="317225" imgH="203024" progId="Equation.3">
                  <p:embed/>
                  <p:pic>
                    <p:nvPicPr>
                      <p:cNvPr id="103429" name="Object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45452" y="3405568"/>
                        <a:ext cx="542925" cy="350837"/>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Tree>
    <p:extLst>
      <p:ext uri="{BB962C8B-B14F-4D97-AF65-F5344CB8AC3E}">
        <p14:creationId xmlns:p14="http://schemas.microsoft.com/office/powerpoint/2010/main" val="61506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ox(in)">
                                      <p:cBhvr>
                                        <p:cTn id="7" dur="500"/>
                                        <p:tgtEl>
                                          <p:spTgt spid="21"/>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ox(in)">
                                      <p:cBhvr>
                                        <p:cTn id="10" dur="500"/>
                                        <p:tgtEl>
                                          <p:spTgt spid="22"/>
                                        </p:tgtEl>
                                      </p:cBhvr>
                                    </p:animEffect>
                                  </p:childTnLst>
                                </p:cTn>
                              </p:par>
                              <p:par>
                                <p:cTn id="11" presetID="4" presetClass="entr" presetSubtype="16"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ox(in)">
                                      <p:cBhvr>
                                        <p:cTn id="13" dur="500"/>
                                        <p:tgtEl>
                                          <p:spTgt spid="23"/>
                                        </p:tgtEl>
                                      </p:cBhvr>
                                    </p:animEffect>
                                  </p:childTnLst>
                                </p:cTn>
                              </p:par>
                              <p:par>
                                <p:cTn id="14" presetID="4" presetClass="entr" presetSubtype="16"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ox(in)">
                                      <p:cBhvr>
                                        <p:cTn id="16" dur="500"/>
                                        <p:tgtEl>
                                          <p:spTgt spid="24"/>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ox(in)">
                                      <p:cBhvr>
                                        <p:cTn id="19" dur="500"/>
                                        <p:tgtEl>
                                          <p:spTgt spid="25"/>
                                        </p:tgtEl>
                                      </p:cBhvr>
                                    </p:animEffect>
                                  </p:childTnLst>
                                </p:cTn>
                              </p:par>
                              <p:par>
                                <p:cTn id="20" presetID="4" presetClass="entr" presetSubtype="16"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ox(in)">
                                      <p:cBhvr>
                                        <p:cTn id="22" dur="500"/>
                                        <p:tgtEl>
                                          <p:spTgt spid="26"/>
                                        </p:tgtEl>
                                      </p:cBhvr>
                                    </p:animEffect>
                                  </p:childTnLst>
                                </p:cTn>
                              </p:par>
                              <p:par>
                                <p:cTn id="23" presetID="4" presetClass="entr" presetSubtype="16" fill="hold" nodeType="withEffect">
                                  <p:stCondLst>
                                    <p:cond delay="0"/>
                                  </p:stCondLst>
                                  <p:childTnLst>
                                    <p:set>
                                      <p:cBhvr>
                                        <p:cTn id="24" dur="1" fill="hold">
                                          <p:stCondLst>
                                            <p:cond delay="0"/>
                                          </p:stCondLst>
                                        </p:cTn>
                                        <p:tgtEl>
                                          <p:spTgt spid="103425"/>
                                        </p:tgtEl>
                                        <p:attrNameLst>
                                          <p:attrName>style.visibility</p:attrName>
                                        </p:attrNameLst>
                                      </p:cBhvr>
                                      <p:to>
                                        <p:strVal val="visible"/>
                                      </p:to>
                                    </p:set>
                                    <p:animEffect transition="in" filter="box(in)">
                                      <p:cBhvr>
                                        <p:cTn id="25" dur="500"/>
                                        <p:tgtEl>
                                          <p:spTgt spid="103425"/>
                                        </p:tgtEl>
                                      </p:cBhvr>
                                    </p:animEffect>
                                  </p:childTnLst>
                                </p:cTn>
                              </p:par>
                              <p:par>
                                <p:cTn id="26" presetID="4" presetClass="entr" presetSubtype="16" fill="hold" nodeType="withEffect">
                                  <p:stCondLst>
                                    <p:cond delay="0"/>
                                  </p:stCondLst>
                                  <p:childTnLst>
                                    <p:set>
                                      <p:cBhvr>
                                        <p:cTn id="27" dur="1" fill="hold">
                                          <p:stCondLst>
                                            <p:cond delay="0"/>
                                          </p:stCondLst>
                                        </p:cTn>
                                        <p:tgtEl>
                                          <p:spTgt spid="103427"/>
                                        </p:tgtEl>
                                        <p:attrNameLst>
                                          <p:attrName>style.visibility</p:attrName>
                                        </p:attrNameLst>
                                      </p:cBhvr>
                                      <p:to>
                                        <p:strVal val="visible"/>
                                      </p:to>
                                    </p:set>
                                    <p:animEffect transition="in" filter="box(in)">
                                      <p:cBhvr>
                                        <p:cTn id="28" dur="500"/>
                                        <p:tgtEl>
                                          <p:spTgt spid="103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5" name="Rectangle 3"/>
          <p:cNvSpPr>
            <a:spLocks noGrp="1" noChangeArrowheads="1"/>
          </p:cNvSpPr>
          <p:nvPr>
            <p:ph idx="4294967295"/>
          </p:nvPr>
        </p:nvSpPr>
        <p:spPr>
          <a:xfrm>
            <a:off x="527382" y="1196752"/>
            <a:ext cx="11246973" cy="2113921"/>
          </a:xfrm>
        </p:spPr>
        <p:txBody>
          <a:bodyPr/>
          <a:lstStyle/>
          <a:p>
            <a:r>
              <a:rPr lang="en-US" dirty="0"/>
              <a:t>Risk density integral:</a:t>
            </a:r>
          </a:p>
          <a:p>
            <a:endParaRPr lang="en-US" dirty="0"/>
          </a:p>
          <a:p>
            <a:endParaRPr lang="en-US" dirty="0"/>
          </a:p>
          <a:p>
            <a:pPr lvl="4"/>
            <a:endParaRPr lang="en-US" dirty="0"/>
          </a:p>
          <a:p>
            <a:pPr lvl="1"/>
            <a:r>
              <a:rPr lang="en-US" dirty="0"/>
              <a:t>Units: €/year/m</a:t>
            </a:r>
            <a:r>
              <a:rPr lang="en-US" baseline="30000" dirty="0"/>
              <a:t>2</a:t>
            </a:r>
            <a:r>
              <a:rPr lang="en-US" dirty="0"/>
              <a:t> or affected people /year/m</a:t>
            </a:r>
            <a:r>
              <a:rPr lang="en-US" baseline="30000" dirty="0"/>
              <a:t>2</a:t>
            </a:r>
            <a:r>
              <a:rPr lang="en-US" dirty="0"/>
              <a:t>, or …</a:t>
            </a:r>
          </a:p>
          <a:p>
            <a:pPr lvl="1"/>
            <a:endParaRPr lang="en-US" dirty="0"/>
          </a:p>
          <a:p>
            <a:pPr lvl="1"/>
            <a:endParaRPr lang="en-US" dirty="0"/>
          </a:p>
        </p:txBody>
      </p:sp>
      <p:sp>
        <p:nvSpPr>
          <p:cNvPr id="279554" name="Rectangle 2" descr="Large confetti"/>
          <p:cNvSpPr>
            <a:spLocks noGrp="1" noChangeArrowheads="1"/>
          </p:cNvSpPr>
          <p:nvPr>
            <p:ph type="title"/>
          </p:nvPr>
        </p:nvSpPr>
        <p:spPr/>
        <p:txBody>
          <a:bodyPr/>
          <a:lstStyle/>
          <a:p>
            <a:r>
              <a:rPr lang="en-US" dirty="0"/>
              <a:t>Risk mapping</a:t>
            </a:r>
          </a:p>
        </p:txBody>
      </p:sp>
      <p:sp>
        <p:nvSpPr>
          <p:cNvPr id="279556" name="Rectangle 4"/>
          <p:cNvSpPr>
            <a:spLocks noChangeArrowheads="1"/>
          </p:cNvSpPr>
          <p:nvPr/>
        </p:nvSpPr>
        <p:spPr bwMode="auto">
          <a:xfrm>
            <a:off x="1524000" y="3039547"/>
            <a:ext cx="184731" cy="369332"/>
          </a:xfrm>
          <a:prstGeom prst="rect">
            <a:avLst/>
          </a:prstGeom>
          <a:noFill/>
          <a:ln w="9525">
            <a:noFill/>
            <a:miter lim="800000"/>
            <a:headEnd/>
            <a:tailEnd/>
          </a:ln>
          <a:effectLst/>
        </p:spPr>
        <p:txBody>
          <a:bodyPr wrap="none" anchor="ctr">
            <a:spAutoFit/>
          </a:bodyPr>
          <a:lstStyle/>
          <a:p>
            <a:endParaRPr lang="es-ES"/>
          </a:p>
        </p:txBody>
      </p:sp>
      <p:pic>
        <p:nvPicPr>
          <p:cNvPr id="410625" name="Picture 1" descr="Impacto_presentT5"/>
          <p:cNvPicPr>
            <a:picLocks noChangeAspect="1" noChangeArrowheads="1"/>
          </p:cNvPicPr>
          <p:nvPr/>
        </p:nvPicPr>
        <p:blipFill>
          <a:blip r:embed="rId4" cstate="print"/>
          <a:srcRect/>
          <a:stretch>
            <a:fillRect/>
          </a:stretch>
        </p:blipFill>
        <p:spPr bwMode="auto">
          <a:xfrm>
            <a:off x="7438458" y="3400968"/>
            <a:ext cx="4310204" cy="3045677"/>
          </a:xfrm>
          <a:prstGeom prst="rect">
            <a:avLst/>
          </a:prstGeom>
          <a:noFill/>
          <a:ln w="9525">
            <a:noFill/>
            <a:miter lim="800000"/>
            <a:headEnd/>
            <a:tailEnd/>
          </a:ln>
        </p:spPr>
      </p:pic>
      <p:sp>
        <p:nvSpPr>
          <p:cNvPr id="9" name="8 Rectángulo"/>
          <p:cNvSpPr/>
          <p:nvPr/>
        </p:nvSpPr>
        <p:spPr>
          <a:xfrm>
            <a:off x="2135560" y="5590981"/>
            <a:ext cx="5184576" cy="646331"/>
          </a:xfrm>
          <a:prstGeom prst="rect">
            <a:avLst/>
          </a:prstGeom>
        </p:spPr>
        <p:txBody>
          <a:bodyPr wrap="square">
            <a:spAutoFit/>
          </a:bodyPr>
          <a:lstStyle/>
          <a:p>
            <a:r>
              <a:rPr lang="en-GB" sz="1200" dirty="0"/>
              <a:t>Risk map in flood prone area of the Rambla del </a:t>
            </a:r>
            <a:r>
              <a:rPr lang="en-GB" sz="1200" dirty="0" err="1"/>
              <a:t>Poyo</a:t>
            </a:r>
            <a:r>
              <a:rPr lang="en-GB" sz="1200" dirty="0"/>
              <a:t> at present scenario (urban and industrial land use with </a:t>
            </a:r>
            <a:r>
              <a:rPr lang="en-GB" sz="1200" dirty="0" err="1"/>
              <a:t>Tmin</a:t>
            </a:r>
            <a:r>
              <a:rPr lang="en-GB" sz="1200" dirty="0"/>
              <a:t> = 5 years ). Francés et al., IIAMA report, 2007</a:t>
            </a:r>
            <a:endParaRPr lang="es-ES" sz="1200" dirty="0"/>
          </a:p>
        </p:txBody>
      </p:sp>
      <p:graphicFrame>
        <p:nvGraphicFramePr>
          <p:cNvPr id="3" name="3 Objeto">
            <a:extLst>
              <a:ext uri="{FF2B5EF4-FFF2-40B4-BE49-F238E27FC236}">
                <a16:creationId xmlns:a16="http://schemas.microsoft.com/office/drawing/2014/main" id="{EC8E922A-4970-58E4-A497-4C6C9418B213}"/>
              </a:ext>
            </a:extLst>
          </p:cNvPr>
          <p:cNvGraphicFramePr>
            <a:graphicFrameLocks noChangeAspect="1"/>
          </p:cNvGraphicFramePr>
          <p:nvPr>
            <p:extLst>
              <p:ext uri="{D42A27DB-BD31-4B8C-83A1-F6EECF244321}">
                <p14:modId xmlns:p14="http://schemas.microsoft.com/office/powerpoint/2010/main" val="2913863578"/>
              </p:ext>
            </p:extLst>
          </p:nvPr>
        </p:nvGraphicFramePr>
        <p:xfrm>
          <a:off x="3924222" y="1010534"/>
          <a:ext cx="3528393" cy="811696"/>
        </p:xfrm>
        <a:graphic>
          <a:graphicData uri="http://schemas.openxmlformats.org/presentationml/2006/ole">
            <mc:AlternateContent xmlns:mc="http://schemas.openxmlformats.org/markup-compatibility/2006">
              <mc:Choice xmlns:v="urn:schemas-microsoft-com:vml" Requires="v">
                <p:oleObj spid="_x0000_s4099" name="Ecuación" r:id="rId5" imgW="2108200" imgH="482600" progId="Equation.3">
                  <p:embed/>
                </p:oleObj>
              </mc:Choice>
              <mc:Fallback>
                <p:oleObj name="Ecuación" r:id="rId5" imgW="2108200" imgH="482600" progId="Equation.3">
                  <p:embed/>
                  <p:pic>
                    <p:nvPicPr>
                      <p:cNvPr id="4" name="3 Objet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4222" y="1010534"/>
                        <a:ext cx="3528393" cy="811696"/>
                      </a:xfrm>
                      <a:prstGeom prst="rect">
                        <a:avLst/>
                      </a:prstGeom>
                      <a:solidFill>
                        <a:srgbClr val="FFFF99"/>
                      </a:solidFill>
                      <a:ln w="9525">
                        <a:solidFill>
                          <a:schemeClr val="tx1"/>
                        </a:solidFill>
                        <a:miter lim="800000"/>
                        <a:headEnd/>
                        <a:tailEnd/>
                      </a:ln>
                    </p:spPr>
                  </p:pic>
                </p:oleObj>
              </mc:Fallback>
            </mc:AlternateContent>
          </a:graphicData>
        </a:graphic>
      </p:graphicFrame>
      <mc:AlternateContent xmlns:mc="http://schemas.openxmlformats.org/markup-compatibility/2006" xmlns:a14="http://schemas.microsoft.com/office/drawing/2010/main">
        <mc:Choice Requires="a14">
          <p:sp>
            <p:nvSpPr>
              <p:cNvPr id="10" name="CuadroTexto 9">
                <a:extLst>
                  <a:ext uri="{FF2B5EF4-FFF2-40B4-BE49-F238E27FC236}">
                    <a16:creationId xmlns:a16="http://schemas.microsoft.com/office/drawing/2014/main" id="{AB4A1E58-829C-806A-3752-44A7BF520A1D}"/>
                  </a:ext>
                </a:extLst>
              </p:cNvPr>
              <p:cNvSpPr txBox="1"/>
              <p:nvPr/>
            </p:nvSpPr>
            <p:spPr>
              <a:xfrm>
                <a:off x="743405" y="2073547"/>
                <a:ext cx="10705190" cy="714683"/>
              </a:xfrm>
              <a:prstGeom prst="rect">
                <a:avLst/>
              </a:prstGeom>
              <a:solidFill>
                <a:schemeClr val="bg1"/>
              </a:solidFill>
              <a:ln w="9525">
                <a:solidFill>
                  <a:schemeClr val="tx1"/>
                </a:solid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r>
                        <a:rPr lang="es-ES" b="0" i="1" smtClean="0">
                          <a:latin typeface="Cambria Math" panose="02040503050406030204" pitchFamily="18" charset="0"/>
                        </a:rPr>
                        <m:t>𝐷</m:t>
                      </m:r>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𝑉</m:t>
                              </m:r>
                            </m:e>
                            <m:sub>
                              <m:r>
                                <a:rPr lang="en-US" i="0">
                                  <a:latin typeface="Cambria Math" panose="02040503050406030204" pitchFamily="18" charset="0"/>
                                </a:rPr>
                                <m:t>10</m:t>
                              </m:r>
                            </m:sub>
                          </m:sSub>
                        </m:num>
                        <m:den>
                          <m:r>
                            <a:rPr lang="en-US" i="0">
                              <a:latin typeface="Cambria Math" panose="02040503050406030204" pitchFamily="18" charset="0"/>
                            </a:rPr>
                            <m:t>2</m:t>
                          </m:r>
                        </m:den>
                      </m:f>
                      <m:d>
                        <m:dPr>
                          <m:ctrlPr>
                            <a:rPr lang="en-US" i="1">
                              <a:solidFill>
                                <a:srgbClr val="836967"/>
                              </a:solidFill>
                              <a:latin typeface="Cambria Math" panose="02040503050406030204" pitchFamily="18" charset="0"/>
                            </a:rPr>
                          </m:ctrlPr>
                        </m:dPr>
                        <m:e>
                          <m:f>
                            <m:fPr>
                              <m:ctrlPr>
                                <a:rPr lang="en-US" i="1">
                                  <a:solidFill>
                                    <a:srgbClr val="836967"/>
                                  </a:solidFill>
                                  <a:latin typeface="Cambria Math" panose="02040503050406030204" pitchFamily="18" charset="0"/>
                                </a:rPr>
                              </m:ctrlPr>
                            </m:fPr>
                            <m:num>
                              <m:r>
                                <a:rPr lang="en-US" i="0">
                                  <a:latin typeface="Cambria Math" panose="02040503050406030204" pitchFamily="18" charset="0"/>
                                </a:rPr>
                                <m:t>1</m:t>
                              </m:r>
                            </m:num>
                            <m:den>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𝑚𝑖𝑛</m:t>
                                  </m:r>
                                </m:sub>
                              </m:sSub>
                            </m:den>
                          </m:f>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r>
                                <a:rPr lang="en-US" i="0">
                                  <a:latin typeface="Cambria Math" panose="02040503050406030204" pitchFamily="18" charset="0"/>
                                </a:rPr>
                                <m:t>1</m:t>
                              </m:r>
                            </m:num>
                            <m:den>
                              <m:r>
                                <a:rPr lang="en-US" i="0">
                                  <a:latin typeface="Cambria Math" panose="02040503050406030204" pitchFamily="18" charset="0"/>
                                </a:rPr>
                                <m:t>10</m:t>
                              </m:r>
                            </m:den>
                          </m:f>
                        </m:e>
                      </m:d>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𝑉</m:t>
                              </m:r>
                            </m:e>
                            <m:sub>
                              <m:r>
                                <a:rPr lang="en-US" i="0">
                                  <a:latin typeface="Cambria Math" panose="02040503050406030204" pitchFamily="18" charset="0"/>
                                </a:rPr>
                                <m:t>10</m:t>
                              </m:r>
                            </m:sub>
                          </m:sSub>
                          <m:r>
                            <a:rPr lang="en-US" i="0">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𝑉</m:t>
                              </m:r>
                            </m:e>
                            <m:sub>
                              <m:r>
                                <a:rPr lang="en-US" i="0">
                                  <a:latin typeface="Cambria Math" panose="02040503050406030204" pitchFamily="18" charset="0"/>
                                </a:rPr>
                                <m:t>50</m:t>
                              </m:r>
                            </m:sub>
                          </m:sSub>
                        </m:num>
                        <m:den>
                          <m:r>
                            <a:rPr lang="en-US" i="0">
                              <a:latin typeface="Cambria Math" panose="02040503050406030204" pitchFamily="18" charset="0"/>
                            </a:rPr>
                            <m:t>2</m:t>
                          </m:r>
                        </m:den>
                      </m:f>
                      <m:d>
                        <m:dPr>
                          <m:ctrlPr>
                            <a:rPr lang="en-US" i="1">
                              <a:solidFill>
                                <a:srgbClr val="836967"/>
                              </a:solidFill>
                              <a:latin typeface="Cambria Math" panose="02040503050406030204" pitchFamily="18" charset="0"/>
                            </a:rPr>
                          </m:ctrlPr>
                        </m:dPr>
                        <m:e>
                          <m:f>
                            <m:fPr>
                              <m:ctrlPr>
                                <a:rPr lang="en-US" i="1">
                                  <a:solidFill>
                                    <a:srgbClr val="836967"/>
                                  </a:solidFill>
                                  <a:latin typeface="Cambria Math" panose="02040503050406030204" pitchFamily="18" charset="0"/>
                                </a:rPr>
                              </m:ctrlPr>
                            </m:fPr>
                            <m:num>
                              <m:r>
                                <a:rPr lang="en-US" i="0">
                                  <a:latin typeface="Cambria Math" panose="02040503050406030204" pitchFamily="18" charset="0"/>
                                </a:rPr>
                                <m:t>1</m:t>
                              </m:r>
                            </m:num>
                            <m:den>
                              <m:r>
                                <a:rPr lang="en-US" i="0">
                                  <a:latin typeface="Cambria Math" panose="02040503050406030204" pitchFamily="18" charset="0"/>
                                </a:rPr>
                                <m:t>10</m:t>
                              </m:r>
                            </m:den>
                          </m:f>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r>
                                <a:rPr lang="en-US" i="0">
                                  <a:latin typeface="Cambria Math" panose="02040503050406030204" pitchFamily="18" charset="0"/>
                                </a:rPr>
                                <m:t>1</m:t>
                              </m:r>
                            </m:num>
                            <m:den>
                              <m:r>
                                <a:rPr lang="en-US" i="0">
                                  <a:latin typeface="Cambria Math" panose="02040503050406030204" pitchFamily="18" charset="0"/>
                                </a:rPr>
                                <m:t>50</m:t>
                              </m:r>
                            </m:den>
                          </m:f>
                        </m:e>
                      </m:d>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𝑉</m:t>
                              </m:r>
                            </m:e>
                            <m:sub>
                              <m:r>
                                <a:rPr lang="en-US" i="0">
                                  <a:latin typeface="Cambria Math" panose="02040503050406030204" pitchFamily="18" charset="0"/>
                                </a:rPr>
                                <m:t>50</m:t>
                              </m:r>
                            </m:sub>
                          </m:sSub>
                          <m:r>
                            <a:rPr lang="en-US" i="0">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𝑉</m:t>
                              </m:r>
                            </m:e>
                            <m:sub>
                              <m:r>
                                <a:rPr lang="en-US" i="0">
                                  <a:latin typeface="Cambria Math" panose="02040503050406030204" pitchFamily="18" charset="0"/>
                                </a:rPr>
                                <m:t>100</m:t>
                              </m:r>
                            </m:sub>
                          </m:sSub>
                        </m:num>
                        <m:den>
                          <m:r>
                            <a:rPr lang="en-US" i="0">
                              <a:latin typeface="Cambria Math" panose="02040503050406030204" pitchFamily="18" charset="0"/>
                            </a:rPr>
                            <m:t>2</m:t>
                          </m:r>
                        </m:den>
                      </m:f>
                      <m:d>
                        <m:dPr>
                          <m:ctrlPr>
                            <a:rPr lang="en-US" i="1">
                              <a:solidFill>
                                <a:srgbClr val="836967"/>
                              </a:solidFill>
                              <a:latin typeface="Cambria Math" panose="02040503050406030204" pitchFamily="18" charset="0"/>
                            </a:rPr>
                          </m:ctrlPr>
                        </m:dPr>
                        <m:e>
                          <m:f>
                            <m:fPr>
                              <m:ctrlPr>
                                <a:rPr lang="en-US" i="1">
                                  <a:solidFill>
                                    <a:srgbClr val="836967"/>
                                  </a:solidFill>
                                  <a:latin typeface="Cambria Math" panose="02040503050406030204" pitchFamily="18" charset="0"/>
                                </a:rPr>
                              </m:ctrlPr>
                            </m:fPr>
                            <m:num>
                              <m:r>
                                <a:rPr lang="en-US" i="0">
                                  <a:latin typeface="Cambria Math" panose="02040503050406030204" pitchFamily="18" charset="0"/>
                                </a:rPr>
                                <m:t>1</m:t>
                              </m:r>
                            </m:num>
                            <m:den>
                              <m:r>
                                <a:rPr lang="en-US" i="0">
                                  <a:latin typeface="Cambria Math" panose="02040503050406030204" pitchFamily="18" charset="0"/>
                                </a:rPr>
                                <m:t>50</m:t>
                              </m:r>
                            </m:den>
                          </m:f>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r>
                                <a:rPr lang="en-US" i="0">
                                  <a:latin typeface="Cambria Math" panose="02040503050406030204" pitchFamily="18" charset="0"/>
                                </a:rPr>
                                <m:t>1</m:t>
                              </m:r>
                            </m:num>
                            <m:den>
                              <m:r>
                                <a:rPr lang="en-US" i="0">
                                  <a:latin typeface="Cambria Math" panose="02040503050406030204" pitchFamily="18" charset="0"/>
                                </a:rPr>
                                <m:t>100</m:t>
                              </m:r>
                            </m:den>
                          </m:f>
                        </m:e>
                      </m:d>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𝑉</m:t>
                              </m:r>
                            </m:e>
                            <m:sub>
                              <m:r>
                                <a:rPr lang="en-US" i="0">
                                  <a:latin typeface="Cambria Math" panose="02040503050406030204" pitchFamily="18" charset="0"/>
                                </a:rPr>
                                <m:t>100</m:t>
                              </m:r>
                            </m:sub>
                          </m:sSub>
                          <m:r>
                            <a:rPr lang="en-US" i="0">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𝑉</m:t>
                              </m:r>
                            </m:e>
                            <m:sub>
                              <m:r>
                                <a:rPr lang="en-US" i="0">
                                  <a:latin typeface="Cambria Math" panose="02040503050406030204" pitchFamily="18" charset="0"/>
                                </a:rPr>
                                <m:t>500</m:t>
                              </m:r>
                            </m:sub>
                          </m:sSub>
                        </m:num>
                        <m:den>
                          <m:r>
                            <a:rPr lang="en-US" i="0">
                              <a:latin typeface="Cambria Math" panose="02040503050406030204" pitchFamily="18" charset="0"/>
                            </a:rPr>
                            <m:t>2</m:t>
                          </m:r>
                        </m:den>
                      </m:f>
                      <m:d>
                        <m:dPr>
                          <m:ctrlPr>
                            <a:rPr lang="en-US" i="1">
                              <a:solidFill>
                                <a:srgbClr val="836967"/>
                              </a:solidFill>
                              <a:latin typeface="Cambria Math" panose="02040503050406030204" pitchFamily="18" charset="0"/>
                            </a:rPr>
                          </m:ctrlPr>
                        </m:dPr>
                        <m:e>
                          <m:f>
                            <m:fPr>
                              <m:ctrlPr>
                                <a:rPr lang="en-US" i="1">
                                  <a:solidFill>
                                    <a:srgbClr val="836967"/>
                                  </a:solidFill>
                                  <a:latin typeface="Cambria Math" panose="02040503050406030204" pitchFamily="18" charset="0"/>
                                </a:rPr>
                              </m:ctrlPr>
                            </m:fPr>
                            <m:num>
                              <m:r>
                                <a:rPr lang="en-US" i="0">
                                  <a:latin typeface="Cambria Math" panose="02040503050406030204" pitchFamily="18" charset="0"/>
                                </a:rPr>
                                <m:t>1</m:t>
                              </m:r>
                            </m:num>
                            <m:den>
                              <m:r>
                                <a:rPr lang="en-US" i="0">
                                  <a:latin typeface="Cambria Math" panose="02040503050406030204" pitchFamily="18" charset="0"/>
                                </a:rPr>
                                <m:t>100</m:t>
                              </m:r>
                            </m:den>
                          </m:f>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r>
                                <a:rPr lang="en-US" i="0">
                                  <a:latin typeface="Cambria Math" panose="02040503050406030204" pitchFamily="18" charset="0"/>
                                </a:rPr>
                                <m:t>1</m:t>
                              </m:r>
                            </m:num>
                            <m:den>
                              <m:r>
                                <a:rPr lang="en-US" i="0">
                                  <a:latin typeface="Cambria Math" panose="02040503050406030204" pitchFamily="18" charset="0"/>
                                </a:rPr>
                                <m:t>500</m:t>
                              </m:r>
                            </m:den>
                          </m:f>
                        </m:e>
                      </m:d>
                      <m:r>
                        <a:rPr lang="en-US" i="0">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𝑉</m:t>
                          </m:r>
                        </m:e>
                        <m:sub>
                          <m:r>
                            <a:rPr lang="en-US" i="0">
                              <a:latin typeface="Cambria Math" panose="02040503050406030204" pitchFamily="18" charset="0"/>
                            </a:rPr>
                            <m:t>500</m:t>
                          </m:r>
                        </m:sub>
                      </m:sSub>
                      <m:f>
                        <m:fPr>
                          <m:ctrlPr>
                            <a:rPr lang="en-US" i="1">
                              <a:solidFill>
                                <a:srgbClr val="836967"/>
                              </a:solidFill>
                              <a:latin typeface="Cambria Math" panose="02040503050406030204" pitchFamily="18" charset="0"/>
                            </a:rPr>
                          </m:ctrlPr>
                        </m:fPr>
                        <m:num>
                          <m:r>
                            <a:rPr lang="en-US" i="0">
                              <a:latin typeface="Cambria Math" panose="02040503050406030204" pitchFamily="18" charset="0"/>
                            </a:rPr>
                            <m:t>1</m:t>
                          </m:r>
                        </m:num>
                        <m:den>
                          <m:r>
                            <a:rPr lang="en-US" i="0">
                              <a:latin typeface="Cambria Math" panose="02040503050406030204" pitchFamily="18" charset="0"/>
                            </a:rPr>
                            <m:t>500</m:t>
                          </m:r>
                        </m:den>
                      </m:f>
                    </m:oMath>
                  </m:oMathPara>
                </a14:m>
                <a:endParaRPr lang="en-US" dirty="0"/>
              </a:p>
            </p:txBody>
          </p:sp>
        </mc:Choice>
        <mc:Fallback xmlns="">
          <p:sp>
            <p:nvSpPr>
              <p:cNvPr id="10" name="CuadroTexto 9">
                <a:extLst>
                  <a:ext uri="{FF2B5EF4-FFF2-40B4-BE49-F238E27FC236}">
                    <a16:creationId xmlns:a16="http://schemas.microsoft.com/office/drawing/2014/main" id="{AB4A1E58-829C-806A-3752-44A7BF520A1D}"/>
                  </a:ext>
                </a:extLst>
              </p:cNvPr>
              <p:cNvSpPr txBox="1">
                <a:spLocks noRot="1" noChangeAspect="1" noMove="1" noResize="1" noEditPoints="1" noAdjustHandles="1" noChangeArrowheads="1" noChangeShapeType="1" noTextEdit="1"/>
              </p:cNvSpPr>
              <p:nvPr/>
            </p:nvSpPr>
            <p:spPr>
              <a:xfrm>
                <a:off x="743405" y="2073547"/>
                <a:ext cx="10705190" cy="714683"/>
              </a:xfrm>
              <a:prstGeom prst="rect">
                <a:avLst/>
              </a:prstGeom>
              <a:blipFill>
                <a:blip r:embed="rId7"/>
                <a:stretch>
                  <a:fillRect/>
                </a:stretch>
              </a:blipFill>
              <a:ln w="9525">
                <a:solidFill>
                  <a:schemeClr val="tx1"/>
                </a:solidFill>
                <a:miter lim="800000"/>
                <a:headEnd/>
                <a:tailEnd/>
              </a:ln>
            </p:spPr>
            <p:txBody>
              <a:bodyPr/>
              <a:lstStyle/>
              <a:p>
                <a:r>
                  <a:rPr lang="es-ES">
                    <a:noFill/>
                  </a:rPr>
                  <a:t> </a:t>
                </a:r>
              </a:p>
            </p:txBody>
          </p:sp>
        </mc:Fallback>
      </mc:AlternateContent>
      <p:sp>
        <p:nvSpPr>
          <p:cNvPr id="6" name="CuadroTexto 5">
            <a:extLst>
              <a:ext uri="{FF2B5EF4-FFF2-40B4-BE49-F238E27FC236}">
                <a16:creationId xmlns:a16="http://schemas.microsoft.com/office/drawing/2014/main" id="{22C81E6E-B33A-E582-B798-91556EC85F05}"/>
              </a:ext>
            </a:extLst>
          </p:cNvPr>
          <p:cNvSpPr txBox="1"/>
          <p:nvPr/>
        </p:nvSpPr>
        <p:spPr>
          <a:xfrm>
            <a:off x="191344" y="4005064"/>
            <a:ext cx="6615729" cy="1200329"/>
          </a:xfrm>
          <a:prstGeom prst="rect">
            <a:avLst/>
          </a:prstGeom>
          <a:noFill/>
        </p:spPr>
        <p:txBody>
          <a:bodyPr wrap="square">
            <a:spAutoFit/>
          </a:bodyPr>
          <a:lstStyle/>
          <a:p>
            <a:pPr marL="366713" marR="0" lvl="1" algn="l" defTabSz="914400" rtl="0" eaLnBrk="0" fontAlgn="base" latinLnBrk="0" hangingPunct="0">
              <a:lnSpc>
                <a:spcPct val="100000"/>
              </a:lnSpc>
              <a:spcBef>
                <a:spcPts val="550"/>
              </a:spcBef>
              <a:spcAft>
                <a:spcPct val="0"/>
              </a:spcAft>
              <a:buClr>
                <a:prstClr val="black"/>
              </a:buClr>
              <a:buSzPct val="70000"/>
              <a:tabLst/>
              <a:defRPr/>
            </a:pPr>
            <a:r>
              <a:rPr kumimoji="0" lang="en-US" sz="2400" b="1" i="0" u="none" strike="noStrike" kern="1200" cap="none" spc="0" normalizeH="0" baseline="0" noProof="0" dirty="0">
                <a:ln>
                  <a:noFill/>
                </a:ln>
                <a:solidFill>
                  <a:srgbClr val="FF0000"/>
                </a:solidFill>
                <a:effectLst/>
                <a:uLnTx/>
                <a:uFillTx/>
                <a:latin typeface="Arial" charset="0"/>
                <a:ea typeface="+mn-ea"/>
                <a:cs typeface="+mn-cs"/>
              </a:rPr>
              <a:t>Total risk in </a:t>
            </a:r>
            <a:r>
              <a:rPr kumimoji="0" lang="en-US" sz="2400" b="1" i="0" u="none" strike="noStrike" kern="1200" cap="none" spc="0" normalizeH="0" baseline="0" noProof="0" dirty="0" err="1">
                <a:ln>
                  <a:noFill/>
                </a:ln>
                <a:solidFill>
                  <a:srgbClr val="FF0000"/>
                </a:solidFill>
                <a:effectLst/>
                <a:uLnTx/>
                <a:uFillTx/>
                <a:latin typeface="Arial" charset="0"/>
                <a:ea typeface="+mn-ea"/>
                <a:cs typeface="+mn-cs"/>
              </a:rPr>
              <a:t>Poyo</a:t>
            </a:r>
            <a:r>
              <a:rPr kumimoji="0" lang="en-US" sz="2400" b="1" i="0" u="none" strike="noStrike" kern="1200" cap="none" spc="0" normalizeH="0" baseline="0" noProof="0" dirty="0">
                <a:ln>
                  <a:noFill/>
                </a:ln>
                <a:solidFill>
                  <a:srgbClr val="FF0000"/>
                </a:solidFill>
                <a:effectLst/>
                <a:uLnTx/>
                <a:uFillTx/>
                <a:latin typeface="Arial" charset="0"/>
                <a:ea typeface="+mn-ea"/>
                <a:cs typeface="+mn-cs"/>
              </a:rPr>
              <a:t>/Pozalet = 15 M€/year </a:t>
            </a:r>
            <a:r>
              <a:rPr kumimoji="0" lang="en-US" sz="2400" b="0" i="0" u="none" strike="noStrike" kern="1200" cap="none" spc="0" normalizeH="0" baseline="0" noProof="0" dirty="0">
                <a:ln>
                  <a:noFill/>
                </a:ln>
                <a:solidFill>
                  <a:prstClr val="black"/>
                </a:solidFill>
                <a:effectLst/>
                <a:uLnTx/>
                <a:uFillTx/>
                <a:latin typeface="Arial" charset="0"/>
                <a:ea typeface="+mn-ea"/>
                <a:cs typeface="+mn-cs"/>
              </a:rPr>
              <a:t>(in 2006, excluding cars, cleaning and infrastructure direct costs and indirect costs)</a:t>
            </a:r>
          </a:p>
        </p:txBody>
      </p:sp>
      <p:sp>
        <p:nvSpPr>
          <p:cNvPr id="12" name="CuadroTexto 11">
            <a:extLst>
              <a:ext uri="{FF2B5EF4-FFF2-40B4-BE49-F238E27FC236}">
                <a16:creationId xmlns:a16="http://schemas.microsoft.com/office/drawing/2014/main" id="{4903FD01-37AE-4D2A-55CB-1E0F32E94D62}"/>
              </a:ext>
            </a:extLst>
          </p:cNvPr>
          <p:cNvSpPr txBox="1"/>
          <p:nvPr/>
        </p:nvSpPr>
        <p:spPr>
          <a:xfrm>
            <a:off x="7644139" y="1173484"/>
            <a:ext cx="4130216" cy="461665"/>
          </a:xfrm>
          <a:prstGeom prst="rect">
            <a:avLst/>
          </a:prstGeom>
          <a:noFill/>
        </p:spPr>
        <p:txBody>
          <a:bodyPr wrap="square">
            <a:spAutoFit/>
          </a:bodyPr>
          <a:lstStyle/>
          <a:p>
            <a:pPr marR="0" lvl="0" algn="l" defTabSz="914400" rtl="0" eaLnBrk="0" fontAlgn="base" latinLnBrk="0" hangingPunct="0">
              <a:lnSpc>
                <a:spcPct val="100000"/>
              </a:lnSpc>
              <a:spcBef>
                <a:spcPts val="700"/>
              </a:spcBef>
              <a:spcAft>
                <a:spcPct val="0"/>
              </a:spcAft>
              <a:buClr>
                <a:prstClr val="black"/>
              </a:buClr>
              <a:buSzPct val="60000"/>
              <a:tabLst/>
              <a:defRPr/>
            </a:pPr>
            <a:r>
              <a:rPr kumimoji="0" lang="en-US" sz="2400" b="0" i="0" u="none" strike="noStrike" kern="1200" cap="none" spc="0" normalizeH="0" baseline="0" noProof="0" dirty="0">
                <a:ln>
                  <a:noFill/>
                </a:ln>
                <a:solidFill>
                  <a:prstClr val="black"/>
                </a:solidFill>
                <a:effectLst/>
                <a:uLnTx/>
                <a:uFillTx/>
                <a:latin typeface="Arial" charset="0"/>
                <a:ea typeface="+mn-ea"/>
                <a:cs typeface="+mn-cs"/>
              </a:rPr>
              <a:t>that can be approximated by: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4" presetClass="entr" presetSubtype="16" fill="hold" nodeType="withEffect">
                                  <p:stCondLst>
                                    <p:cond delay="0"/>
                                  </p:stCondLst>
                                  <p:childTnLst>
                                    <p:set>
                                      <p:cBhvr>
                                        <p:cTn id="12" dur="1" fill="hold">
                                          <p:stCondLst>
                                            <p:cond delay="0"/>
                                          </p:stCondLst>
                                        </p:cTn>
                                        <p:tgtEl>
                                          <p:spTgt spid="279555">
                                            <p:txEl>
                                              <p:pRg st="4" end="4"/>
                                            </p:txEl>
                                          </p:spTgt>
                                        </p:tgtEl>
                                        <p:attrNameLst>
                                          <p:attrName>style.visibility</p:attrName>
                                        </p:attrNameLst>
                                      </p:cBhvr>
                                      <p:to>
                                        <p:strVal val="visible"/>
                                      </p:to>
                                    </p:set>
                                    <p:animEffect transition="in" filter="box(in)">
                                      <p:cBhvr>
                                        <p:cTn id="13" dur="500"/>
                                        <p:tgtEl>
                                          <p:spTgt spid="279555">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ox(in)">
                                      <p:cBhvr>
                                        <p:cTn id="21" dur="500"/>
                                        <p:tgtEl>
                                          <p:spTgt spid="9"/>
                                        </p:tgtEl>
                                      </p:cBhvr>
                                    </p:animEffect>
                                  </p:childTnLst>
                                </p:cTn>
                              </p:par>
                              <p:par>
                                <p:cTn id="22" presetID="4" presetClass="entr" presetSubtype="16" fill="hold" nodeType="withEffect">
                                  <p:stCondLst>
                                    <p:cond delay="0"/>
                                  </p:stCondLst>
                                  <p:childTnLst>
                                    <p:set>
                                      <p:cBhvr>
                                        <p:cTn id="23" dur="1" fill="hold">
                                          <p:stCondLst>
                                            <p:cond delay="0"/>
                                          </p:stCondLst>
                                        </p:cTn>
                                        <p:tgtEl>
                                          <p:spTgt spid="410625"/>
                                        </p:tgtEl>
                                        <p:attrNameLst>
                                          <p:attrName>style.visibility</p:attrName>
                                        </p:attrNameLst>
                                      </p:cBhvr>
                                      <p:to>
                                        <p:strVal val="visible"/>
                                      </p:to>
                                    </p:set>
                                    <p:animEffect transition="in" filter="box(in)">
                                      <p:cBhvr>
                                        <p:cTn id="24" dur="500"/>
                                        <p:tgtEl>
                                          <p:spTgt spid="4106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6"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Marcador de contenido 1">
                <a:extLst>
                  <a:ext uri="{FF2B5EF4-FFF2-40B4-BE49-F238E27FC236}">
                    <a16:creationId xmlns:a16="http://schemas.microsoft.com/office/drawing/2014/main" id="{D72D44CE-0C11-98AC-C16B-37DF56150458}"/>
                  </a:ext>
                </a:extLst>
              </p:cNvPr>
              <p:cNvSpPr>
                <a:spLocks noGrp="1"/>
              </p:cNvSpPr>
              <p:nvPr>
                <p:ph idx="4294967295"/>
              </p:nvPr>
            </p:nvSpPr>
            <p:spPr>
              <a:xfrm>
                <a:off x="527382" y="1196752"/>
                <a:ext cx="10897209" cy="5040560"/>
              </a:xfrm>
            </p:spPr>
            <p:txBody>
              <a:bodyPr/>
              <a:lstStyle/>
              <a:p>
                <a:r>
                  <a:rPr lang="en-US" dirty="0"/>
                  <a:t>It is defined at a given point of the territory (pixel) and is measured as the </a:t>
                </a:r>
                <a:r>
                  <a:rPr lang="en-US" b="1" dirty="0">
                    <a:solidFill>
                      <a:srgbClr val="FF0000"/>
                    </a:solidFill>
                  </a:rPr>
                  <a:t>mean number of vehicles washed away per year per unit area</a:t>
                </a:r>
              </a:p>
              <a:p>
                <a:r>
                  <a:rPr lang="en-US" dirty="0"/>
                  <a:t>It can be estimated as:</a:t>
                </a:r>
              </a:p>
              <a:p>
                <a:endParaRPr lang="en-US" dirty="0"/>
              </a:p>
              <a:p>
                <a:endParaRPr lang="en-US" dirty="0"/>
              </a:p>
              <a:p>
                <a:pPr lvl="4"/>
                <a:endParaRPr lang="en-US" dirty="0"/>
              </a:p>
              <a:p>
                <a:pPr marL="0" indent="0">
                  <a:buNone/>
                </a:pPr>
                <a:r>
                  <a:rPr lang="en-US" sz="1800" dirty="0"/>
                  <a:t>where:</a:t>
                </a:r>
              </a:p>
              <a:p>
                <a:pPr marL="0" indent="0">
                  <a:buNone/>
                </a:pPr>
                <a14:m>
                  <m:oMath xmlns:m="http://schemas.openxmlformats.org/officeDocument/2006/math">
                    <m:r>
                      <a:rPr lang="en-US" sz="1800" i="1">
                        <a:latin typeface="Cambria Math"/>
                      </a:rPr>
                      <m:t>𝐷</m:t>
                    </m:r>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s-ES" sz="1800" i="1">
                                <a:latin typeface="Cambria Math"/>
                              </a:rPr>
                              <m:t>𝑠</m:t>
                            </m:r>
                          </m:e>
                          <m:sub>
                            <m:r>
                              <a:rPr lang="es-ES" sz="1800" i="1">
                                <a:latin typeface="Cambria Math"/>
                              </a:rPr>
                              <m:t>𝑖</m:t>
                            </m:r>
                          </m:sub>
                        </m:sSub>
                      </m:e>
                    </m:d>
                    <m:r>
                      <a:rPr lang="es-ES" sz="1800" i="1">
                        <a:latin typeface="Cambria Math"/>
                      </a:rPr>
                      <m:t> </m:t>
                    </m:r>
                  </m:oMath>
                </a14:m>
                <a:r>
                  <a:rPr lang="en-US" sz="1800" dirty="0"/>
                  <a:t>= damage function for car type i,  i= 1, …, K</a:t>
                </a:r>
              </a:p>
              <a:p>
                <a:pPr marL="0" indent="0">
                  <a:buNone/>
                </a:pPr>
                <a14:m>
                  <m:oMath xmlns:m="http://schemas.openxmlformats.org/officeDocument/2006/math">
                    <m:sSub>
                      <m:sSubPr>
                        <m:ctrlPr>
                          <a:rPr lang="en-US" sz="1800" i="1" smtClean="0">
                            <a:latin typeface="Cambria Math" panose="02040503050406030204" pitchFamily="18" charset="0"/>
                          </a:rPr>
                        </m:ctrlPr>
                      </m:sSubPr>
                      <m:e>
                        <m:r>
                          <a:rPr lang="es-ES" sz="1800" i="1">
                            <a:latin typeface="Cambria Math"/>
                          </a:rPr>
                          <m:t>𝑠</m:t>
                        </m:r>
                      </m:e>
                      <m:sub>
                        <m:r>
                          <a:rPr lang="es-ES" sz="1800" i="1">
                            <a:latin typeface="Cambria Math"/>
                          </a:rPr>
                          <m:t>𝑖</m:t>
                        </m:r>
                      </m:sub>
                    </m:sSub>
                  </m:oMath>
                </a14:m>
                <a:r>
                  <a:rPr lang="en-US" sz="1800" dirty="0"/>
                  <a:t>= stability index for car type i</a:t>
                </a:r>
              </a:p>
              <a:p>
                <a:pPr marL="0" indent="0">
                  <a:buNone/>
                </a:pPr>
                <a:r>
                  <a:rPr lang="en-US" sz="1800" dirty="0"/>
                  <a:t>d = density of vehicles in this pixel</a:t>
                </a:r>
              </a:p>
              <a:p>
                <a:pPr marL="0" indent="0">
                  <a:buNone/>
                </a:pPr>
                <a:r>
                  <a:rPr lang="en-US" sz="1800" dirty="0" err="1"/>
                  <a:t>g</a:t>
                </a:r>
                <a:r>
                  <a:rPr lang="en-US" sz="1800" baseline="-25000" dirty="0" err="1"/>
                  <a:t>i</a:t>
                </a:r>
                <a:r>
                  <a:rPr lang="en-US" sz="1800" baseline="-25000" dirty="0"/>
                  <a:t> </a:t>
                </a:r>
                <a:r>
                  <a:rPr lang="en-US" sz="1800" dirty="0"/>
                  <a:t>= proportion of car type i</a:t>
                </a:r>
              </a:p>
              <a:p>
                <a:endParaRPr lang="es-ES" dirty="0"/>
              </a:p>
            </p:txBody>
          </p:sp>
        </mc:Choice>
        <mc:Fallback xmlns="">
          <p:sp>
            <p:nvSpPr>
              <p:cNvPr id="2" name="Marcador de contenido 1">
                <a:extLst>
                  <a:ext uri="{FF2B5EF4-FFF2-40B4-BE49-F238E27FC236}">
                    <a16:creationId xmlns:a16="http://schemas.microsoft.com/office/drawing/2014/main" id="{D72D44CE-0C11-98AC-C16B-37DF56150458}"/>
                  </a:ext>
                </a:extLst>
              </p:cNvPr>
              <p:cNvSpPr>
                <a:spLocks noGrp="1" noRot="1" noChangeAspect="1" noMove="1" noResize="1" noEditPoints="1" noAdjustHandles="1" noChangeArrowheads="1" noChangeShapeType="1" noTextEdit="1"/>
              </p:cNvSpPr>
              <p:nvPr>
                <p:ph idx="4294967295"/>
              </p:nvPr>
            </p:nvSpPr>
            <p:spPr>
              <a:xfrm>
                <a:off x="527382" y="1196752"/>
                <a:ext cx="10897209" cy="5040560"/>
              </a:xfrm>
              <a:blipFill>
                <a:blip r:embed="rId2"/>
                <a:stretch>
                  <a:fillRect l="-504" t="-846"/>
                </a:stretch>
              </a:blipFill>
            </p:spPr>
            <p:txBody>
              <a:bodyPr/>
              <a:lstStyle/>
              <a:p>
                <a:r>
                  <a:rPr lang="es-ES">
                    <a:noFill/>
                  </a:rPr>
                  <a:t> </a:t>
                </a:r>
              </a:p>
            </p:txBody>
          </p:sp>
        </mc:Fallback>
      </mc:AlternateContent>
      <p:sp>
        <p:nvSpPr>
          <p:cNvPr id="3" name="Título 2">
            <a:extLst>
              <a:ext uri="{FF2B5EF4-FFF2-40B4-BE49-F238E27FC236}">
                <a16:creationId xmlns:a16="http://schemas.microsoft.com/office/drawing/2014/main" id="{8217CC26-1CA9-CDF3-14D0-B9D4DAAEF63C}"/>
              </a:ext>
            </a:extLst>
          </p:cNvPr>
          <p:cNvSpPr>
            <a:spLocks noGrp="1"/>
          </p:cNvSpPr>
          <p:nvPr>
            <p:ph type="title"/>
          </p:nvPr>
        </p:nvSpPr>
        <p:spPr/>
        <p:txBody>
          <a:bodyPr/>
          <a:lstStyle/>
          <a:p>
            <a:r>
              <a:rPr lang="en-US" dirty="0"/>
              <a:t>Car dragging risk map</a:t>
            </a:r>
          </a:p>
        </p:txBody>
      </p:sp>
      <mc:AlternateContent xmlns:mc="http://schemas.openxmlformats.org/markup-compatibility/2006" xmlns:a14="http://schemas.microsoft.com/office/drawing/2010/main">
        <mc:Choice Requires="a14">
          <p:sp>
            <p:nvSpPr>
              <p:cNvPr id="6" name="5 Rectángulo">
                <a:extLst>
                  <a:ext uri="{FF2B5EF4-FFF2-40B4-BE49-F238E27FC236}">
                    <a16:creationId xmlns:a16="http://schemas.microsoft.com/office/drawing/2014/main" id="{AD9A0B77-9CAA-3484-91C5-600C353A38CC}"/>
                  </a:ext>
                </a:extLst>
              </p:cNvPr>
              <p:cNvSpPr/>
              <p:nvPr/>
            </p:nvSpPr>
            <p:spPr>
              <a:xfrm>
                <a:off x="520147" y="2568083"/>
                <a:ext cx="6696745" cy="95782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S" sz="2000" b="0" i="1" smtClean="0">
                          <a:latin typeface="Cambria Math"/>
                        </a:rPr>
                        <m:t>𝑟</m:t>
                      </m:r>
                      <m:r>
                        <a:rPr lang="en-US" sz="2000" i="1" smtClean="0">
                          <a:latin typeface="Cambria Math"/>
                        </a:rPr>
                        <m:t>=</m:t>
                      </m:r>
                      <m:nary>
                        <m:naryPr>
                          <m:chr m:val="∑"/>
                          <m:ctrlPr>
                            <a:rPr lang="es-ES" sz="2000" i="1" smtClean="0">
                              <a:latin typeface="Cambria Math" panose="02040503050406030204" pitchFamily="18" charset="0"/>
                            </a:rPr>
                          </m:ctrlPr>
                        </m:naryPr>
                        <m:sub>
                          <m:r>
                            <a:rPr lang="en-US" sz="2000" i="1">
                              <a:latin typeface="Cambria Math"/>
                            </a:rPr>
                            <m:t>𝑖</m:t>
                          </m:r>
                          <m:r>
                            <a:rPr lang="es-ES" sz="2000" b="0" i="1" smtClean="0">
                              <a:latin typeface="Cambria Math"/>
                            </a:rPr>
                            <m:t>=1</m:t>
                          </m:r>
                        </m:sub>
                        <m:sup>
                          <m:r>
                            <a:rPr lang="en-US" sz="2000" i="1">
                              <a:latin typeface="Cambria Math"/>
                            </a:rPr>
                            <m:t>𝐾</m:t>
                          </m:r>
                        </m:sup>
                        <m:e>
                          <m:r>
                            <a:rPr lang="en-US" sz="2000" i="1">
                              <a:latin typeface="Cambria Math"/>
                            </a:rPr>
                            <m:t>𝑑</m:t>
                          </m:r>
                          <m:r>
                            <a:rPr lang="es-ES" sz="2000" b="0" i="1" smtClean="0">
                              <a:latin typeface="Cambria Math"/>
                            </a:rPr>
                            <m:t> </m:t>
                          </m:r>
                          <m:sSub>
                            <m:sSubPr>
                              <m:ctrlPr>
                                <a:rPr lang="es-ES" sz="2000" i="1" smtClean="0">
                                  <a:latin typeface="Cambria Math" panose="02040503050406030204" pitchFamily="18" charset="0"/>
                                </a:rPr>
                              </m:ctrlPr>
                            </m:sSubPr>
                            <m:e>
                              <m:r>
                                <a:rPr lang="es-ES" sz="2000" b="0" i="1" smtClean="0">
                                  <a:latin typeface="Cambria Math"/>
                                </a:rPr>
                                <m:t>𝑔</m:t>
                              </m:r>
                            </m:e>
                            <m:sub>
                              <m:r>
                                <a:rPr lang="es-ES" sz="2000" b="0" i="1" smtClean="0">
                                  <a:latin typeface="Cambria Math"/>
                                </a:rPr>
                                <m:t>𝑖</m:t>
                              </m:r>
                            </m:sub>
                          </m:sSub>
                        </m:e>
                      </m:nary>
                      <m:nary>
                        <m:naryPr>
                          <m:ctrlPr>
                            <a:rPr lang="en-US" sz="2000" i="1" smtClean="0">
                              <a:latin typeface="Cambria Math" panose="02040503050406030204" pitchFamily="18" charset="0"/>
                            </a:rPr>
                          </m:ctrlPr>
                        </m:naryPr>
                        <m:sub>
                          <m:r>
                            <m:rPr>
                              <m:brk m:alnAt="23"/>
                            </m:rPr>
                            <a:rPr lang="es-ES" sz="2000" b="0" i="1" smtClean="0">
                              <a:latin typeface="Cambria Math"/>
                            </a:rPr>
                            <m:t>0</m:t>
                          </m:r>
                        </m:sub>
                        <m:sup>
                          <m:r>
                            <a:rPr lang="es-ES" sz="2000" b="0" i="1" smtClean="0">
                              <a:latin typeface="Cambria Math"/>
                            </a:rPr>
                            <m:t>1</m:t>
                          </m:r>
                        </m:sup>
                        <m:e>
                          <m:r>
                            <a:rPr lang="en-US" sz="2000" i="1">
                              <a:latin typeface="Cambria Math"/>
                            </a:rPr>
                            <m:t>𝐷</m:t>
                          </m:r>
                          <m:d>
                            <m:dPr>
                              <m:ctrlPr>
                                <a:rPr lang="en-US" sz="2000" i="1" smtClean="0">
                                  <a:latin typeface="Cambria Math" panose="02040503050406030204" pitchFamily="18" charset="0"/>
                                </a:rPr>
                              </m:ctrlPr>
                            </m:dPr>
                            <m:e>
                              <m:sSub>
                                <m:sSubPr>
                                  <m:ctrlPr>
                                    <a:rPr lang="en-US" sz="2000" i="1" smtClean="0">
                                      <a:latin typeface="Cambria Math" panose="02040503050406030204" pitchFamily="18" charset="0"/>
                                    </a:rPr>
                                  </m:ctrlPr>
                                </m:sSubPr>
                                <m:e>
                                  <m:r>
                                    <a:rPr lang="es-ES" sz="2000" b="0" i="1" smtClean="0">
                                      <a:latin typeface="Cambria Math"/>
                                    </a:rPr>
                                    <m:t>𝑠</m:t>
                                  </m:r>
                                </m:e>
                                <m:sub>
                                  <m:r>
                                    <a:rPr lang="es-ES" sz="2000" b="0" i="1" smtClean="0">
                                      <a:latin typeface="Cambria Math"/>
                                    </a:rPr>
                                    <m:t>𝑖</m:t>
                                  </m:r>
                                </m:sub>
                              </m:sSub>
                            </m:e>
                          </m:d>
                          <m:r>
                            <a:rPr lang="es-ES" sz="2000" b="0" i="1" smtClean="0">
                              <a:latin typeface="Cambria Math"/>
                            </a:rPr>
                            <m:t> </m:t>
                          </m:r>
                          <m:r>
                            <a:rPr lang="es-ES" sz="2000" b="0" i="1" smtClean="0">
                              <a:latin typeface="Cambria Math"/>
                            </a:rPr>
                            <m:t>𝑑</m:t>
                          </m:r>
                          <m:sSub>
                            <m:sSubPr>
                              <m:ctrlPr>
                                <a:rPr lang="es-ES" sz="2000" b="0" i="1" smtClean="0">
                                  <a:latin typeface="Cambria Math" panose="02040503050406030204" pitchFamily="18" charset="0"/>
                                </a:rPr>
                              </m:ctrlPr>
                            </m:sSubPr>
                            <m:e>
                              <m:r>
                                <a:rPr lang="es-ES" sz="2000" b="0" i="1" smtClean="0">
                                  <a:latin typeface="Cambria Math"/>
                                </a:rPr>
                                <m:t>𝐹</m:t>
                              </m:r>
                            </m:e>
                            <m:sub>
                              <m:sSub>
                                <m:sSubPr>
                                  <m:ctrlPr>
                                    <a:rPr lang="es-ES" sz="2000" b="0" i="1" smtClean="0">
                                      <a:latin typeface="Cambria Math" panose="02040503050406030204" pitchFamily="18" charset="0"/>
                                    </a:rPr>
                                  </m:ctrlPr>
                                </m:sSubPr>
                                <m:e>
                                  <m:r>
                                    <a:rPr lang="es-ES" sz="2000" b="0" i="1" smtClean="0">
                                      <a:latin typeface="Cambria Math"/>
                                    </a:rPr>
                                    <m:t>𝑆</m:t>
                                  </m:r>
                                </m:e>
                                <m:sub>
                                  <m:r>
                                    <a:rPr lang="es-ES" sz="2000" b="0" i="1" smtClean="0">
                                      <a:latin typeface="Cambria Math"/>
                                    </a:rPr>
                                    <m:t>𝑖</m:t>
                                  </m:r>
                                </m:sub>
                              </m:sSub>
                            </m:sub>
                          </m:sSub>
                        </m:e>
                      </m:nary>
                      <m:r>
                        <a:rPr lang="es-ES" sz="2000" b="0" i="1" smtClean="0">
                          <a:latin typeface="Cambria Math"/>
                        </a:rPr>
                        <m:t>=</m:t>
                      </m:r>
                      <m:nary>
                        <m:naryPr>
                          <m:chr m:val="∑"/>
                          <m:ctrlPr>
                            <a:rPr lang="es-ES" sz="2000" i="1">
                              <a:latin typeface="Cambria Math" panose="02040503050406030204" pitchFamily="18" charset="0"/>
                            </a:rPr>
                          </m:ctrlPr>
                        </m:naryPr>
                        <m:sub>
                          <m:r>
                            <a:rPr lang="en-US" sz="2000" i="1">
                              <a:latin typeface="Cambria Math"/>
                            </a:rPr>
                            <m:t>𝑖</m:t>
                          </m:r>
                          <m:r>
                            <a:rPr lang="es-ES" sz="2000" i="1">
                              <a:latin typeface="Cambria Math"/>
                            </a:rPr>
                            <m:t>=1</m:t>
                          </m:r>
                        </m:sub>
                        <m:sup>
                          <m:r>
                            <a:rPr lang="en-US" sz="2000" i="1">
                              <a:latin typeface="Cambria Math"/>
                            </a:rPr>
                            <m:t>𝐾</m:t>
                          </m:r>
                        </m:sup>
                        <m:e>
                          <m:r>
                            <a:rPr lang="en-US" sz="2000" i="1">
                              <a:latin typeface="Cambria Math"/>
                            </a:rPr>
                            <m:t>𝑑</m:t>
                          </m:r>
                          <m:r>
                            <a:rPr lang="es-ES" sz="2000" b="0" i="1" smtClean="0">
                              <a:latin typeface="Cambria Math"/>
                            </a:rPr>
                            <m:t> </m:t>
                          </m:r>
                          <m:sSub>
                            <m:sSubPr>
                              <m:ctrlPr>
                                <a:rPr lang="es-ES" sz="2000" i="1">
                                  <a:latin typeface="Cambria Math" panose="02040503050406030204" pitchFamily="18" charset="0"/>
                                </a:rPr>
                              </m:ctrlPr>
                            </m:sSubPr>
                            <m:e>
                              <m:r>
                                <a:rPr lang="es-ES" sz="2000" i="1">
                                  <a:latin typeface="Cambria Math"/>
                                </a:rPr>
                                <m:t>𝑔</m:t>
                              </m:r>
                            </m:e>
                            <m:sub>
                              <m:r>
                                <a:rPr lang="es-ES" sz="2000" i="1">
                                  <a:latin typeface="Cambria Math"/>
                                </a:rPr>
                                <m:t>𝑖</m:t>
                              </m:r>
                            </m:sub>
                          </m:sSub>
                        </m:e>
                      </m:nary>
                      <m:nary>
                        <m:naryPr>
                          <m:ctrlPr>
                            <a:rPr lang="en-US" sz="2000" i="1" smtClean="0">
                              <a:latin typeface="Cambria Math" panose="02040503050406030204" pitchFamily="18" charset="0"/>
                            </a:rPr>
                          </m:ctrlPr>
                        </m:naryPr>
                        <m:sub>
                          <m:r>
                            <m:rPr>
                              <m:brk m:alnAt="23"/>
                            </m:rPr>
                            <a:rPr lang="es-ES" sz="2000" b="0" i="1" smtClean="0">
                              <a:latin typeface="Cambria Math"/>
                            </a:rPr>
                            <m:t>0</m:t>
                          </m:r>
                        </m:sub>
                        <m:sup>
                          <m:r>
                            <a:rPr lang="en-US" sz="2000" i="1" smtClean="0">
                              <a:latin typeface="Cambria Math"/>
                              <a:ea typeface="Cambria Math"/>
                            </a:rPr>
                            <m:t>∞</m:t>
                          </m:r>
                        </m:sup>
                        <m:e>
                          <m:r>
                            <a:rPr lang="en-US" sz="2000" i="1">
                              <a:latin typeface="Cambria Math"/>
                            </a:rPr>
                            <m:t>𝐷</m:t>
                          </m:r>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s-ES" sz="2000" i="1">
                                      <a:latin typeface="Cambria Math"/>
                                    </a:rPr>
                                    <m:t>𝑠</m:t>
                                  </m:r>
                                </m:e>
                                <m:sub>
                                  <m:r>
                                    <a:rPr lang="es-ES" sz="2000" i="1">
                                      <a:latin typeface="Cambria Math"/>
                                    </a:rPr>
                                    <m:t>𝑖</m:t>
                                  </m:r>
                                </m:sub>
                              </m:sSub>
                            </m:e>
                          </m:d>
                          <m:sSub>
                            <m:sSubPr>
                              <m:ctrlPr>
                                <a:rPr lang="es-ES" sz="2000" i="1">
                                  <a:latin typeface="Cambria Math" panose="02040503050406030204" pitchFamily="18" charset="0"/>
                                </a:rPr>
                              </m:ctrlPr>
                            </m:sSubPr>
                            <m:e>
                              <m:r>
                                <a:rPr lang="es-ES" sz="2000" i="1">
                                  <a:latin typeface="Cambria Math"/>
                                </a:rPr>
                                <m:t>𝑓</m:t>
                              </m:r>
                            </m:e>
                            <m:sub>
                              <m:sSub>
                                <m:sSubPr>
                                  <m:ctrlPr>
                                    <a:rPr lang="es-ES" sz="2000" i="1" smtClean="0">
                                      <a:latin typeface="Cambria Math" panose="02040503050406030204" pitchFamily="18" charset="0"/>
                                    </a:rPr>
                                  </m:ctrlPr>
                                </m:sSubPr>
                                <m:e>
                                  <m:r>
                                    <a:rPr lang="es-ES" sz="2000" b="0" i="1" smtClean="0">
                                      <a:latin typeface="Cambria Math"/>
                                    </a:rPr>
                                    <m:t>𝑆</m:t>
                                  </m:r>
                                </m:e>
                                <m:sub>
                                  <m:r>
                                    <a:rPr lang="es-ES" sz="2000" b="0" i="1" smtClean="0">
                                      <a:latin typeface="Cambria Math"/>
                                    </a:rPr>
                                    <m:t>𝑖</m:t>
                                  </m:r>
                                </m:sub>
                              </m:sSub>
                            </m:sub>
                          </m:sSub>
                          <m:d>
                            <m:dPr>
                              <m:ctrlPr>
                                <a:rPr lang="es-ES" sz="2000" i="1">
                                  <a:latin typeface="Cambria Math" panose="02040503050406030204" pitchFamily="18" charset="0"/>
                                </a:rPr>
                              </m:ctrlPr>
                            </m:dPr>
                            <m:e>
                              <m:r>
                                <a:rPr lang="es-ES" sz="2000" i="1">
                                  <a:latin typeface="Cambria Math"/>
                                </a:rPr>
                                <m:t>𝑠</m:t>
                              </m:r>
                            </m:e>
                          </m:d>
                          <m:r>
                            <a:rPr lang="es-ES" sz="2000" i="1">
                              <a:latin typeface="Cambria Math"/>
                            </a:rPr>
                            <m:t>𝑑𝑠</m:t>
                          </m:r>
                        </m:e>
                      </m:nary>
                    </m:oMath>
                  </m:oMathPara>
                </a14:m>
                <a:endParaRPr lang="en-US" sz="2000" dirty="0"/>
              </a:p>
            </p:txBody>
          </p:sp>
        </mc:Choice>
        <mc:Fallback xmlns="">
          <p:sp>
            <p:nvSpPr>
              <p:cNvPr id="6" name="5 Rectángulo">
                <a:extLst>
                  <a:ext uri="{FF2B5EF4-FFF2-40B4-BE49-F238E27FC236}">
                    <a16:creationId xmlns:a16="http://schemas.microsoft.com/office/drawing/2014/main" id="{AD9A0B77-9CAA-3484-91C5-600C353A38CC}"/>
                  </a:ext>
                </a:extLst>
              </p:cNvPr>
              <p:cNvSpPr>
                <a:spLocks noRot="1" noChangeAspect="1" noMove="1" noResize="1" noEditPoints="1" noAdjustHandles="1" noChangeArrowheads="1" noChangeShapeType="1" noTextEdit="1"/>
              </p:cNvSpPr>
              <p:nvPr/>
            </p:nvSpPr>
            <p:spPr>
              <a:xfrm>
                <a:off x="520147" y="2568083"/>
                <a:ext cx="6696745" cy="957826"/>
              </a:xfrm>
              <a:prstGeom prst="rect">
                <a:avLst/>
              </a:prstGeom>
              <a:blipFill>
                <a:blip r:embed="rId3"/>
                <a:stretch>
                  <a:fillRect/>
                </a:stretch>
              </a:blipFill>
            </p:spPr>
            <p:txBody>
              <a:bodyPr/>
              <a:lstStyle/>
              <a:p>
                <a:r>
                  <a:rPr lang="es-ES">
                    <a:noFill/>
                  </a:rPr>
                  <a:t> </a:t>
                </a:r>
              </a:p>
            </p:txBody>
          </p:sp>
        </mc:Fallback>
      </mc:AlternateContent>
      <p:pic>
        <p:nvPicPr>
          <p:cNvPr id="14" name="Imagen 13">
            <a:extLst>
              <a:ext uri="{FF2B5EF4-FFF2-40B4-BE49-F238E27FC236}">
                <a16:creationId xmlns:a16="http://schemas.microsoft.com/office/drawing/2014/main" id="{5A6DFAFD-1021-B386-697A-B465F339BCBF}"/>
              </a:ext>
            </a:extLst>
          </p:cNvPr>
          <p:cNvPicPr>
            <a:picLocks noChangeAspect="1"/>
          </p:cNvPicPr>
          <p:nvPr/>
        </p:nvPicPr>
        <p:blipFill>
          <a:blip r:embed="rId4"/>
          <a:stretch>
            <a:fillRect/>
          </a:stretch>
        </p:blipFill>
        <p:spPr>
          <a:xfrm>
            <a:off x="7536160" y="2229166"/>
            <a:ext cx="4442060" cy="3930352"/>
          </a:xfrm>
          <a:prstGeom prst="rect">
            <a:avLst/>
          </a:prstGeom>
        </p:spPr>
      </p:pic>
      <p:pic>
        <p:nvPicPr>
          <p:cNvPr id="8" name="Imagen 7">
            <a:extLst>
              <a:ext uri="{FF2B5EF4-FFF2-40B4-BE49-F238E27FC236}">
                <a16:creationId xmlns:a16="http://schemas.microsoft.com/office/drawing/2014/main" id="{31796966-F0C3-1495-12F3-3CC6F15DD3EC}"/>
              </a:ext>
            </a:extLst>
          </p:cNvPr>
          <p:cNvPicPr>
            <a:picLocks noChangeAspect="1"/>
          </p:cNvPicPr>
          <p:nvPr/>
        </p:nvPicPr>
        <p:blipFill>
          <a:blip r:embed="rId5"/>
          <a:stretch>
            <a:fillRect/>
          </a:stretch>
        </p:blipFill>
        <p:spPr>
          <a:xfrm>
            <a:off x="6900255" y="4368112"/>
            <a:ext cx="1059555" cy="1653052"/>
          </a:xfrm>
          <a:prstGeom prst="rect">
            <a:avLst/>
          </a:prstGeom>
          <a:solidFill>
            <a:schemeClr val="bg1"/>
          </a:solidFill>
          <a:ln>
            <a:solidFill>
              <a:schemeClr val="tx1"/>
            </a:solidFill>
          </a:ln>
        </p:spPr>
      </p:pic>
      <p:sp>
        <p:nvSpPr>
          <p:cNvPr id="9" name="CuadroTexto 8">
            <a:extLst>
              <a:ext uri="{FF2B5EF4-FFF2-40B4-BE49-F238E27FC236}">
                <a16:creationId xmlns:a16="http://schemas.microsoft.com/office/drawing/2014/main" id="{F35D3295-3583-D084-633E-B8A2C00C89DA}"/>
              </a:ext>
            </a:extLst>
          </p:cNvPr>
          <p:cNvSpPr txBox="1"/>
          <p:nvPr/>
        </p:nvSpPr>
        <p:spPr>
          <a:xfrm>
            <a:off x="520147" y="5820964"/>
            <a:ext cx="3096344" cy="338554"/>
          </a:xfrm>
          <a:prstGeom prst="rect">
            <a:avLst/>
          </a:prstGeom>
          <a:noFill/>
        </p:spPr>
        <p:txBody>
          <a:bodyPr wrap="square" rtlCol="0">
            <a:spAutoFit/>
          </a:bodyPr>
          <a:lstStyle/>
          <a:p>
            <a:r>
              <a:rPr lang="es-ES" sz="1600" i="1" dirty="0"/>
              <a:t>(Bocanegra and Francés, 2021) </a:t>
            </a:r>
          </a:p>
        </p:txBody>
      </p:sp>
    </p:spTree>
    <p:extLst>
      <p:ext uri="{BB962C8B-B14F-4D97-AF65-F5344CB8AC3E}">
        <p14:creationId xmlns:p14="http://schemas.microsoft.com/office/powerpoint/2010/main" val="1770589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0BEC83F6-8482-45E5-B449-47A487642FFE}"/>
              </a:ext>
            </a:extLst>
          </p:cNvPr>
          <p:cNvSpPr>
            <a:spLocks noGrp="1"/>
          </p:cNvSpPr>
          <p:nvPr>
            <p:ph idx="4294967295"/>
          </p:nvPr>
        </p:nvSpPr>
        <p:spPr>
          <a:xfrm>
            <a:off x="527382" y="1196752"/>
            <a:ext cx="11137237" cy="5040560"/>
          </a:xfrm>
        </p:spPr>
        <p:txBody>
          <a:bodyPr/>
          <a:lstStyle/>
          <a:p>
            <a:r>
              <a:rPr lang="en-US" sz="2200" dirty="0"/>
              <a:t>The objective is the </a:t>
            </a:r>
            <a:r>
              <a:rPr lang="en-US" sz="2200" b="1" dirty="0">
                <a:solidFill>
                  <a:srgbClr val="FF0000"/>
                </a:solidFill>
              </a:rPr>
              <a:t>risk reduction </a:t>
            </a:r>
            <a:r>
              <a:rPr lang="en-US" sz="2200" dirty="0"/>
              <a:t>in the Inundation Area (European Directive 2007/60/EC)</a:t>
            </a:r>
          </a:p>
          <a:p>
            <a:r>
              <a:rPr lang="en-US" sz="2200" dirty="0"/>
              <a:t>The economical and social implications of flooding force </a:t>
            </a:r>
            <a:r>
              <a:rPr lang="en-US" sz="2200" b="1" dirty="0">
                <a:solidFill>
                  <a:srgbClr val="FF0000"/>
                </a:solidFill>
              </a:rPr>
              <a:t>maximum accuracy </a:t>
            </a:r>
            <a:r>
              <a:rPr lang="en-US" sz="2200" dirty="0"/>
              <a:t>in the methodology to be used</a:t>
            </a:r>
          </a:p>
          <a:p>
            <a:r>
              <a:rPr lang="en-US" sz="2200" dirty="0"/>
              <a:t>In developed countries majority of victims are </a:t>
            </a:r>
            <a:r>
              <a:rPr lang="en-US" sz="2200" b="1" dirty="0">
                <a:solidFill>
                  <a:srgbClr val="FF0000"/>
                </a:solidFill>
              </a:rPr>
              <a:t>related with cars or flash floods</a:t>
            </a:r>
          </a:p>
          <a:p>
            <a:pPr lvl="1"/>
            <a:r>
              <a:rPr lang="en-US" sz="2200" dirty="0"/>
              <a:t>In </a:t>
            </a:r>
            <a:r>
              <a:rPr lang="en-US" sz="2200" dirty="0" err="1"/>
              <a:t>Poyo</a:t>
            </a:r>
            <a:r>
              <a:rPr lang="en-US" sz="2200" dirty="0"/>
              <a:t> event both + no rainfall in inundation area</a:t>
            </a:r>
          </a:p>
          <a:p>
            <a:pPr lvl="6"/>
            <a:endParaRPr lang="en-US" sz="1600" dirty="0"/>
          </a:p>
          <a:p>
            <a:r>
              <a:rPr lang="en-US" sz="2200" dirty="0"/>
              <a:t>Importance of considering in the future:</a:t>
            </a:r>
          </a:p>
          <a:p>
            <a:pPr lvl="1"/>
            <a:r>
              <a:rPr lang="en-US" sz="2200" dirty="0"/>
              <a:t>Hazard mapping of the </a:t>
            </a:r>
            <a:r>
              <a:rPr lang="en-US" sz="2200" b="1" dirty="0">
                <a:solidFill>
                  <a:srgbClr val="FF0000"/>
                </a:solidFill>
              </a:rPr>
              <a:t>catastrophic event </a:t>
            </a:r>
            <a:r>
              <a:rPr lang="en-US" sz="2200" dirty="0"/>
              <a:t>(T2000?)</a:t>
            </a:r>
          </a:p>
          <a:p>
            <a:pPr lvl="1"/>
            <a:r>
              <a:rPr lang="en-US" sz="2200" b="1" dirty="0">
                <a:solidFill>
                  <a:srgbClr val="FF0000"/>
                </a:solidFill>
              </a:rPr>
              <a:t>Sediments</a:t>
            </a:r>
            <a:r>
              <a:rPr lang="en-US" sz="2200" dirty="0"/>
              <a:t> in flash floods</a:t>
            </a:r>
          </a:p>
          <a:p>
            <a:pPr lvl="1"/>
            <a:r>
              <a:rPr lang="en-US" sz="2200" b="1" dirty="0">
                <a:solidFill>
                  <a:srgbClr val="FF0000"/>
                </a:solidFill>
              </a:rPr>
              <a:t>Cars</a:t>
            </a:r>
            <a:r>
              <a:rPr lang="en-US" sz="2200" dirty="0"/>
              <a:t> risk and their influence in the inundation dynamics</a:t>
            </a:r>
          </a:p>
          <a:p>
            <a:endParaRPr lang="es-ES" sz="2200" dirty="0"/>
          </a:p>
        </p:txBody>
      </p:sp>
      <p:sp>
        <p:nvSpPr>
          <p:cNvPr id="3" name="Título 2">
            <a:extLst>
              <a:ext uri="{FF2B5EF4-FFF2-40B4-BE49-F238E27FC236}">
                <a16:creationId xmlns:a16="http://schemas.microsoft.com/office/drawing/2014/main" id="{4315B413-98B5-4518-B0C1-F91BE8B738D9}"/>
              </a:ext>
            </a:extLst>
          </p:cNvPr>
          <p:cNvSpPr>
            <a:spLocks noGrp="1"/>
          </p:cNvSpPr>
          <p:nvPr>
            <p:ph type="title"/>
          </p:nvPr>
        </p:nvSpPr>
        <p:spPr/>
        <p:txBody>
          <a:bodyPr/>
          <a:lstStyle/>
          <a:p>
            <a:r>
              <a:rPr lang="es-ES" dirty="0" err="1"/>
              <a:t>Conclusions</a:t>
            </a:r>
            <a:endParaRPr lang="es-ES" dirty="0"/>
          </a:p>
        </p:txBody>
      </p:sp>
    </p:spTree>
    <p:extLst>
      <p:ext uri="{BB962C8B-B14F-4D97-AF65-F5344CB8AC3E}">
        <p14:creationId xmlns:p14="http://schemas.microsoft.com/office/powerpoint/2010/main" val="3382854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fade">
                                      <p:cBhvr>
                                        <p:cTn id="10" dur="500"/>
                                        <p:tgtEl>
                                          <p:spTgt spid="2">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animEffect transition="in" filter="fade">
                                      <p:cBhvr>
                                        <p:cTn id="15" dur="500"/>
                                        <p:tgtEl>
                                          <p:spTgt spid="2">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6" end="6"/>
                                            </p:txEl>
                                          </p:spTgt>
                                        </p:tgtEl>
                                        <p:attrNameLst>
                                          <p:attrName>style.visibility</p:attrName>
                                        </p:attrNameLst>
                                      </p:cBhvr>
                                      <p:to>
                                        <p:strVal val="visible"/>
                                      </p:to>
                                    </p:set>
                                    <p:animEffect transition="in" filter="fade">
                                      <p:cBhvr>
                                        <p:cTn id="18" dur="500"/>
                                        <p:tgtEl>
                                          <p:spTgt spid="2">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animEffect transition="in" filter="fade">
                                      <p:cBhvr>
                                        <p:cTn id="21" dur="500"/>
                                        <p:tgtEl>
                                          <p:spTgt spid="2">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
                                            <p:txEl>
                                              <p:pRg st="8" end="8"/>
                                            </p:txEl>
                                          </p:spTgt>
                                        </p:tgtEl>
                                        <p:attrNameLst>
                                          <p:attrName>style.visibility</p:attrName>
                                        </p:attrNameLst>
                                      </p:cBhvr>
                                      <p:to>
                                        <p:strVal val="visible"/>
                                      </p:to>
                                    </p:set>
                                    <p:animEffect transition="in" filter="fade">
                                      <p:cBhvr>
                                        <p:cTn id="24"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853FC7B5-E1EC-4827-9D70-A81F58F1560C}"/>
              </a:ext>
            </a:extLst>
          </p:cNvPr>
          <p:cNvSpPr>
            <a:spLocks noGrp="1"/>
          </p:cNvSpPr>
          <p:nvPr>
            <p:ph type="title"/>
          </p:nvPr>
        </p:nvSpPr>
        <p:spPr/>
        <p:txBody>
          <a:bodyPr/>
          <a:lstStyle/>
          <a:p>
            <a:r>
              <a:rPr lang="en-US" dirty="0"/>
              <a:t>The 2024 catastrophic event</a:t>
            </a:r>
          </a:p>
        </p:txBody>
      </p:sp>
    </p:spTree>
    <p:extLst>
      <p:ext uri="{BB962C8B-B14F-4D97-AF65-F5344CB8AC3E}">
        <p14:creationId xmlns:p14="http://schemas.microsoft.com/office/powerpoint/2010/main" val="8727492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3760B3C-2F95-57EB-EBAD-248F74889D5C}"/>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600C2AAB-6DE7-15BD-78CB-704EA5AFA19B}"/>
              </a:ext>
            </a:extLst>
          </p:cNvPr>
          <p:cNvSpPr txBox="1"/>
          <p:nvPr/>
        </p:nvSpPr>
        <p:spPr>
          <a:xfrm>
            <a:off x="418685" y="2249364"/>
            <a:ext cx="6577428" cy="4585871"/>
          </a:xfrm>
          <a:prstGeom prst="rect">
            <a:avLst/>
          </a:prstGeom>
          <a:noFill/>
        </p:spPr>
        <p:txBody>
          <a:bodyPr wrap="square" lIns="0" tIns="0" rIns="0" bIns="0" rtlCol="0">
            <a:spAutoFit/>
          </a:bodyPr>
          <a:lstStyle/>
          <a:p>
            <a:r>
              <a:rPr lang="en-US" sz="4000" b="1" dirty="0">
                <a:solidFill>
                  <a:schemeClr val="accent1">
                    <a:lumMod val="50000"/>
                  </a:schemeClr>
                </a:solidFill>
              </a:rPr>
              <a:t>Thanks for your attention</a:t>
            </a:r>
          </a:p>
          <a:p>
            <a:endParaRPr lang="en-US" sz="2000" b="1" dirty="0">
              <a:solidFill>
                <a:schemeClr val="accent1">
                  <a:lumMod val="50000"/>
                </a:schemeClr>
              </a:solidFill>
            </a:endParaRPr>
          </a:p>
          <a:p>
            <a:r>
              <a:rPr lang="en-US" sz="2000" b="1" dirty="0">
                <a:solidFill>
                  <a:schemeClr val="accent1">
                    <a:lumMod val="50000"/>
                  </a:schemeClr>
                </a:solidFill>
              </a:rPr>
              <a:t>Prof. Félix Francés (</a:t>
            </a:r>
            <a:r>
              <a:rPr lang="en-US" sz="2000" b="1" dirty="0">
                <a:solidFill>
                  <a:schemeClr val="accent1">
                    <a:lumMod val="50000"/>
                  </a:schemeClr>
                </a:solidFill>
                <a:hlinkClick r:id="rId2"/>
              </a:rPr>
              <a:t>ffrances@upv.es</a:t>
            </a:r>
            <a:r>
              <a:rPr lang="en-US" sz="2000" b="1" dirty="0">
                <a:solidFill>
                  <a:schemeClr val="accent1">
                    <a:lumMod val="50000"/>
                  </a:schemeClr>
                </a:solidFill>
              </a:rPr>
              <a:t>)</a:t>
            </a:r>
          </a:p>
          <a:p>
            <a:endParaRPr lang="en-US" sz="2000" b="1" dirty="0">
              <a:solidFill>
                <a:schemeClr val="accent1">
                  <a:lumMod val="50000"/>
                </a:schemeClr>
              </a:solidFill>
            </a:endParaRPr>
          </a:p>
          <a:p>
            <a:r>
              <a:rPr lang="en-US" sz="2000" b="1" dirty="0">
                <a:solidFill>
                  <a:schemeClr val="accent1">
                    <a:lumMod val="50000"/>
                  </a:schemeClr>
                </a:solidFill>
              </a:rPr>
              <a:t>Research Group of Hydrological and Environmental Modelling (GIMHA)</a:t>
            </a:r>
          </a:p>
          <a:p>
            <a:r>
              <a:rPr lang="en-US" b="1" dirty="0">
                <a:solidFill>
                  <a:schemeClr val="accent1">
                    <a:lumMod val="50000"/>
                  </a:schemeClr>
                </a:solidFill>
                <a:hlinkClick r:id="rId3"/>
              </a:rPr>
              <a:t>https://gimha.upv.es/</a:t>
            </a:r>
            <a:endParaRPr lang="en-US" b="1" dirty="0">
              <a:solidFill>
                <a:schemeClr val="accent1">
                  <a:lumMod val="50000"/>
                </a:schemeClr>
              </a:solidFill>
            </a:endParaRPr>
          </a:p>
          <a:p>
            <a:endParaRPr lang="en-US" sz="2000" b="1" dirty="0">
              <a:solidFill>
                <a:schemeClr val="accent1">
                  <a:lumMod val="50000"/>
                </a:schemeClr>
              </a:solidFill>
            </a:endParaRPr>
          </a:p>
          <a:p>
            <a:endParaRPr lang="en-US" sz="4000" b="1" dirty="0">
              <a:solidFill>
                <a:schemeClr val="accent1">
                  <a:lumMod val="50000"/>
                </a:schemeClr>
              </a:solidFill>
            </a:endParaRPr>
          </a:p>
          <a:p>
            <a:endParaRPr lang="en-US" sz="4000" b="1" dirty="0">
              <a:solidFill>
                <a:schemeClr val="accent1">
                  <a:lumMod val="50000"/>
                </a:schemeClr>
              </a:solidFill>
            </a:endParaRPr>
          </a:p>
          <a:p>
            <a:endParaRPr lang="en-US" sz="4000" b="1" dirty="0">
              <a:solidFill>
                <a:schemeClr val="accent1">
                  <a:lumMod val="50000"/>
                </a:schemeClr>
              </a:solidFill>
            </a:endParaRPr>
          </a:p>
        </p:txBody>
      </p:sp>
      <p:pic>
        <p:nvPicPr>
          <p:cNvPr id="5" name="11 Imagen" descr="01marca_UPV_principal_negro300.png">
            <a:extLst>
              <a:ext uri="{FF2B5EF4-FFF2-40B4-BE49-F238E27FC236}">
                <a16:creationId xmlns:a16="http://schemas.microsoft.com/office/drawing/2014/main" id="{AE3893C0-A7E6-8CA0-54C3-68C9480D4957}"/>
              </a:ext>
            </a:extLst>
          </p:cNvPr>
          <p:cNvPicPr>
            <a:picLocks noChangeAspect="1"/>
          </p:cNvPicPr>
          <p:nvPr/>
        </p:nvPicPr>
        <p:blipFill>
          <a:blip r:embed="rId4" cstate="print"/>
          <a:srcRect/>
          <a:stretch>
            <a:fillRect/>
          </a:stretch>
        </p:blipFill>
        <p:spPr bwMode="auto">
          <a:xfrm>
            <a:off x="231202" y="274427"/>
            <a:ext cx="2411986" cy="854148"/>
          </a:xfrm>
          <a:prstGeom prst="rect">
            <a:avLst/>
          </a:prstGeom>
          <a:noFill/>
          <a:ln w="9525">
            <a:noFill/>
            <a:miter lim="800000"/>
            <a:headEnd/>
            <a:tailEnd/>
          </a:ln>
        </p:spPr>
      </p:pic>
      <p:pic>
        <p:nvPicPr>
          <p:cNvPr id="7" name="Picture 2" descr="D:\My Dropbox\IIAMA\Premio iiama\Imagen iiama 2.png">
            <a:extLst>
              <a:ext uri="{FF2B5EF4-FFF2-40B4-BE49-F238E27FC236}">
                <a16:creationId xmlns:a16="http://schemas.microsoft.com/office/drawing/2014/main" id="{DAAC6CC1-F2DA-95A5-973C-E7A64CF40090}"/>
              </a:ext>
            </a:extLst>
          </p:cNvPr>
          <p:cNvPicPr>
            <a:picLocks noChangeAspect="1" noChangeArrowheads="1"/>
          </p:cNvPicPr>
          <p:nvPr/>
        </p:nvPicPr>
        <p:blipFill>
          <a:blip r:embed="rId5" cstate="print"/>
          <a:srcRect/>
          <a:stretch>
            <a:fillRect/>
          </a:stretch>
        </p:blipFill>
        <p:spPr bwMode="auto">
          <a:xfrm>
            <a:off x="3268267" y="377641"/>
            <a:ext cx="3277603" cy="646297"/>
          </a:xfrm>
          <a:prstGeom prst="rect">
            <a:avLst/>
          </a:prstGeom>
          <a:noFill/>
        </p:spPr>
      </p:pic>
      <p:pic>
        <p:nvPicPr>
          <p:cNvPr id="8" name="3 Imagen" descr="header.jpg">
            <a:extLst>
              <a:ext uri="{FF2B5EF4-FFF2-40B4-BE49-F238E27FC236}">
                <a16:creationId xmlns:a16="http://schemas.microsoft.com/office/drawing/2014/main" id="{F3704933-C64D-3CCC-CF6B-24D9379EDFB2}"/>
              </a:ext>
            </a:extLst>
          </p:cNvPr>
          <p:cNvPicPr>
            <a:picLocks noChangeAspect="1"/>
          </p:cNvPicPr>
          <p:nvPr/>
        </p:nvPicPr>
        <p:blipFill>
          <a:blip r:embed="rId6" cstate="print"/>
          <a:srcRect b="21694"/>
          <a:stretch>
            <a:fillRect/>
          </a:stretch>
        </p:blipFill>
        <p:spPr bwMode="auto">
          <a:xfrm>
            <a:off x="418685" y="4797152"/>
            <a:ext cx="4248471" cy="732646"/>
          </a:xfrm>
          <a:prstGeom prst="rect">
            <a:avLst/>
          </a:prstGeom>
          <a:noFill/>
          <a:ln w="9525">
            <a:noFill/>
            <a:miter lim="800000"/>
            <a:headEnd/>
            <a:tailEnd/>
          </a:ln>
        </p:spPr>
      </p:pic>
      <p:pic>
        <p:nvPicPr>
          <p:cNvPr id="6" name="Imagen 5">
            <a:extLst>
              <a:ext uri="{FF2B5EF4-FFF2-40B4-BE49-F238E27FC236}">
                <a16:creationId xmlns:a16="http://schemas.microsoft.com/office/drawing/2014/main" id="{11098AFC-84DF-741F-8309-097035090764}"/>
              </a:ext>
            </a:extLst>
          </p:cNvPr>
          <p:cNvPicPr>
            <a:picLocks noChangeAspect="1"/>
          </p:cNvPicPr>
          <p:nvPr/>
        </p:nvPicPr>
        <p:blipFill>
          <a:blip r:embed="rId7"/>
          <a:srcRect l="18233" r="32207"/>
          <a:stretch/>
        </p:blipFill>
        <p:spPr>
          <a:xfrm>
            <a:off x="7124700" y="0"/>
            <a:ext cx="5067300" cy="6858000"/>
          </a:xfrm>
          <a:prstGeom prst="rect">
            <a:avLst/>
          </a:prstGeom>
        </p:spPr>
      </p:pic>
      <p:sp>
        <p:nvSpPr>
          <p:cNvPr id="9" name="CuadroTexto 8">
            <a:extLst>
              <a:ext uri="{FF2B5EF4-FFF2-40B4-BE49-F238E27FC236}">
                <a16:creationId xmlns:a16="http://schemas.microsoft.com/office/drawing/2014/main" id="{83133C2F-09DC-D9BB-7772-E604A8C820E6}"/>
              </a:ext>
            </a:extLst>
          </p:cNvPr>
          <p:cNvSpPr txBox="1"/>
          <p:nvPr/>
        </p:nvSpPr>
        <p:spPr>
          <a:xfrm>
            <a:off x="10256764" y="6211669"/>
            <a:ext cx="1887908" cy="584775"/>
          </a:xfrm>
          <a:prstGeom prst="rect">
            <a:avLst/>
          </a:prstGeom>
          <a:noFill/>
        </p:spPr>
        <p:txBody>
          <a:bodyPr wrap="square" rtlCol="0">
            <a:spAutoFit/>
          </a:bodyPr>
          <a:lstStyle/>
          <a:p>
            <a:r>
              <a:rPr lang="es-ES" dirty="0" err="1">
                <a:solidFill>
                  <a:schemeClr val="bg1"/>
                </a:solidFill>
              </a:rPr>
              <a:t>Solidarity</a:t>
            </a:r>
            <a:r>
              <a:rPr lang="es-ES" dirty="0">
                <a:solidFill>
                  <a:schemeClr val="bg1"/>
                </a:solidFill>
              </a:rPr>
              <a:t> Bridge </a:t>
            </a:r>
            <a:r>
              <a:rPr lang="es-ES" sz="1400" dirty="0">
                <a:solidFill>
                  <a:schemeClr val="bg1"/>
                </a:solidFill>
              </a:rPr>
              <a:t>(01/11/2024)</a:t>
            </a:r>
            <a:endParaRPr lang="es-ES" dirty="0">
              <a:solidFill>
                <a:schemeClr val="bg1"/>
              </a:solidFill>
            </a:endParaRPr>
          </a:p>
        </p:txBody>
      </p:sp>
      <p:pic>
        <p:nvPicPr>
          <p:cNvPr id="3" name="3 Imagen" descr="header.jpg">
            <a:extLst>
              <a:ext uri="{FF2B5EF4-FFF2-40B4-BE49-F238E27FC236}">
                <a16:creationId xmlns:a16="http://schemas.microsoft.com/office/drawing/2014/main" id="{A6105E70-5AB2-F02F-DE67-298AEE68B078}"/>
              </a:ext>
            </a:extLst>
          </p:cNvPr>
          <p:cNvPicPr>
            <a:picLocks noChangeAspect="1"/>
          </p:cNvPicPr>
          <p:nvPr/>
        </p:nvPicPr>
        <p:blipFill>
          <a:blip r:embed="rId6" cstate="print"/>
          <a:srcRect b="21694"/>
          <a:stretch>
            <a:fillRect/>
          </a:stretch>
        </p:blipFill>
        <p:spPr bwMode="auto">
          <a:xfrm>
            <a:off x="418684" y="4803440"/>
            <a:ext cx="4248471" cy="732646"/>
          </a:xfrm>
          <a:prstGeom prst="rect">
            <a:avLst/>
          </a:prstGeom>
          <a:noFill/>
          <a:ln w="9525">
            <a:noFill/>
            <a:miter lim="800000"/>
            <a:headEnd/>
            <a:tailEnd/>
          </a:ln>
        </p:spPr>
      </p:pic>
    </p:spTree>
    <p:extLst>
      <p:ext uri="{BB962C8B-B14F-4D97-AF65-F5344CB8AC3E}">
        <p14:creationId xmlns:p14="http://schemas.microsoft.com/office/powerpoint/2010/main" val="3131379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BAE6562-0243-EB6B-E3EC-61ABDECCF18F}"/>
              </a:ext>
            </a:extLst>
          </p:cNvPr>
          <p:cNvPicPr>
            <a:picLocks noChangeAspect="1"/>
          </p:cNvPicPr>
          <p:nvPr/>
        </p:nvPicPr>
        <p:blipFill>
          <a:blip r:embed="rId2"/>
          <a:stretch>
            <a:fillRect/>
          </a:stretch>
        </p:blipFill>
        <p:spPr>
          <a:xfrm>
            <a:off x="4614944" y="990609"/>
            <a:ext cx="7030704" cy="4932568"/>
          </a:xfrm>
          <a:prstGeom prst="rect">
            <a:avLst/>
          </a:prstGeom>
        </p:spPr>
      </p:pic>
      <p:sp>
        <p:nvSpPr>
          <p:cNvPr id="3" name="Título 2">
            <a:extLst>
              <a:ext uri="{FF2B5EF4-FFF2-40B4-BE49-F238E27FC236}">
                <a16:creationId xmlns:a16="http://schemas.microsoft.com/office/drawing/2014/main" id="{9A5EFD5E-EA5F-303B-96AB-1791EC3BA9E7}"/>
              </a:ext>
            </a:extLst>
          </p:cNvPr>
          <p:cNvSpPr>
            <a:spLocks noGrp="1"/>
          </p:cNvSpPr>
          <p:nvPr>
            <p:ph type="title"/>
          </p:nvPr>
        </p:nvSpPr>
        <p:spPr/>
        <p:txBody>
          <a:bodyPr/>
          <a:lstStyle/>
          <a:p>
            <a:r>
              <a:rPr lang="en-US" dirty="0"/>
              <a:t>Drainage area of southern Valencia</a:t>
            </a:r>
          </a:p>
        </p:txBody>
      </p:sp>
      <p:graphicFrame>
        <p:nvGraphicFramePr>
          <p:cNvPr id="6" name="Tabla 5">
            <a:extLst>
              <a:ext uri="{FF2B5EF4-FFF2-40B4-BE49-F238E27FC236}">
                <a16:creationId xmlns:a16="http://schemas.microsoft.com/office/drawing/2014/main" id="{9190F1AB-3C4F-FB7C-6A8E-C7F597F85ACE}"/>
              </a:ext>
            </a:extLst>
          </p:cNvPr>
          <p:cNvGraphicFramePr>
            <a:graphicFrameLocks noGrp="1"/>
          </p:cNvGraphicFramePr>
          <p:nvPr>
            <p:extLst>
              <p:ext uri="{D42A27DB-BD31-4B8C-83A1-F6EECF244321}">
                <p14:modId xmlns:p14="http://schemas.microsoft.com/office/powerpoint/2010/main" val="1407043549"/>
              </p:ext>
            </p:extLst>
          </p:nvPr>
        </p:nvGraphicFramePr>
        <p:xfrm>
          <a:off x="3935760" y="4653136"/>
          <a:ext cx="2808312" cy="864096"/>
        </p:xfrm>
        <a:graphic>
          <a:graphicData uri="http://schemas.openxmlformats.org/drawingml/2006/table">
            <a:tbl>
              <a:tblPr firstRow="1" firstCol="1" bandRow="1">
                <a:tableStyleId>{5C22544A-7EE6-4342-B048-85BDC9FD1C3A}</a:tableStyleId>
              </a:tblPr>
              <a:tblGrid>
                <a:gridCol w="1351049">
                  <a:extLst>
                    <a:ext uri="{9D8B030D-6E8A-4147-A177-3AD203B41FA5}">
                      <a16:colId xmlns:a16="http://schemas.microsoft.com/office/drawing/2014/main" val="137551017"/>
                    </a:ext>
                  </a:extLst>
                </a:gridCol>
                <a:gridCol w="1457263">
                  <a:extLst>
                    <a:ext uri="{9D8B030D-6E8A-4147-A177-3AD203B41FA5}">
                      <a16:colId xmlns:a16="http://schemas.microsoft.com/office/drawing/2014/main" val="216002093"/>
                    </a:ext>
                  </a:extLst>
                </a:gridCol>
              </a:tblGrid>
              <a:tr h="288032">
                <a:tc>
                  <a:txBody>
                    <a:bodyPr/>
                    <a:lstStyle/>
                    <a:p>
                      <a:pPr>
                        <a:lnSpc>
                          <a:spcPct val="107000"/>
                        </a:lnSpc>
                      </a:pPr>
                      <a:r>
                        <a:rPr lang="es-ES" sz="1800" kern="100" dirty="0">
                          <a:effectLst/>
                        </a:rPr>
                        <a:t>Pozalet</a:t>
                      </a:r>
                      <a:endParaRPr lang="es-E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algn="l" defTabSz="914400" rtl="0" eaLnBrk="1" latinLnBrk="0" hangingPunct="1">
                        <a:lnSpc>
                          <a:spcPct val="107000"/>
                        </a:lnSpc>
                      </a:pPr>
                      <a:r>
                        <a:rPr lang="es-ES" sz="1800" b="0" kern="100" dirty="0">
                          <a:solidFill>
                            <a:schemeClr val="dk1"/>
                          </a:solidFill>
                          <a:effectLst/>
                          <a:latin typeface="+mn-lt"/>
                          <a:ea typeface="+mn-ea"/>
                          <a:cs typeface="+mn-cs"/>
                        </a:rPr>
                        <a:t>46.2 km2</a:t>
                      </a:r>
                    </a:p>
                  </a:txBody>
                  <a:tcPr marL="44450" marR="44450"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2"/>
                    </a:solidFill>
                  </a:tcPr>
                </a:tc>
                <a:extLst>
                  <a:ext uri="{0D108BD9-81ED-4DB2-BD59-A6C34878D82A}">
                    <a16:rowId xmlns:a16="http://schemas.microsoft.com/office/drawing/2014/main" val="21656960"/>
                  </a:ext>
                </a:extLst>
              </a:tr>
              <a:tr h="288032">
                <a:tc>
                  <a:txBody>
                    <a:bodyPr/>
                    <a:lstStyle/>
                    <a:p>
                      <a:pPr>
                        <a:lnSpc>
                          <a:spcPct val="107000"/>
                        </a:lnSpc>
                      </a:pPr>
                      <a:r>
                        <a:rPr lang="es-ES" sz="1800" kern="100" dirty="0">
                          <a:effectLst/>
                        </a:rPr>
                        <a:t>Poyo</a:t>
                      </a:r>
                      <a:endParaRPr lang="es-E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tcPr>
                </a:tc>
                <a:tc>
                  <a:txBody>
                    <a:bodyPr/>
                    <a:lstStyle/>
                    <a:p>
                      <a:pPr>
                        <a:lnSpc>
                          <a:spcPct val="107000"/>
                        </a:lnSpc>
                      </a:pPr>
                      <a:r>
                        <a:rPr lang="es-ES" sz="1800" kern="100" dirty="0">
                          <a:effectLst/>
                        </a:rPr>
                        <a:t>369 km2</a:t>
                      </a:r>
                      <a:endParaRPr lang="es-E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lnR w="12700" cap="flat" cmpd="sng" algn="ctr">
                      <a:solidFill>
                        <a:schemeClr val="tx1"/>
                      </a:solidFill>
                      <a:prstDash val="solid"/>
                      <a:round/>
                      <a:headEnd type="none" w="med" len="med"/>
                      <a:tailEnd type="none" w="med" len="med"/>
                    </a:lnR>
                    <a:solidFill>
                      <a:schemeClr val="bg2"/>
                    </a:solidFill>
                  </a:tcPr>
                </a:tc>
                <a:extLst>
                  <a:ext uri="{0D108BD9-81ED-4DB2-BD59-A6C34878D82A}">
                    <a16:rowId xmlns:a16="http://schemas.microsoft.com/office/drawing/2014/main" val="3804555370"/>
                  </a:ext>
                </a:extLst>
              </a:tr>
              <a:tr h="288032">
                <a:tc>
                  <a:txBody>
                    <a:bodyPr/>
                    <a:lstStyle/>
                    <a:p>
                      <a:pPr>
                        <a:lnSpc>
                          <a:spcPct val="107000"/>
                        </a:lnSpc>
                      </a:pPr>
                      <a:r>
                        <a:rPr lang="es-ES" sz="1800" kern="100">
                          <a:effectLst/>
                        </a:rPr>
                        <a:t>Picassent</a:t>
                      </a:r>
                      <a:endParaRPr lang="es-ES" sz="18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nSpc>
                          <a:spcPct val="107000"/>
                        </a:lnSpc>
                      </a:pPr>
                      <a:r>
                        <a:rPr lang="es-ES" sz="1800" kern="100" dirty="0">
                          <a:effectLst/>
                        </a:rPr>
                        <a:t>103.4 km2</a:t>
                      </a:r>
                      <a:endParaRPr lang="es-E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138538545"/>
                  </a:ext>
                </a:extLst>
              </a:tr>
            </a:tbl>
          </a:graphicData>
        </a:graphic>
      </p:graphicFrame>
      <p:pic>
        <p:nvPicPr>
          <p:cNvPr id="2" name="Picture 5">
            <a:extLst>
              <a:ext uri="{FF2B5EF4-FFF2-40B4-BE49-F238E27FC236}">
                <a16:creationId xmlns:a16="http://schemas.microsoft.com/office/drawing/2014/main" id="{34FB15BB-7213-0EDD-650F-A9FEF18FB191}"/>
              </a:ext>
            </a:extLst>
          </p:cNvPr>
          <p:cNvPicPr>
            <a:picLocks noChangeAspect="1" noChangeArrowheads="1"/>
          </p:cNvPicPr>
          <p:nvPr/>
        </p:nvPicPr>
        <p:blipFill>
          <a:blip r:embed="rId3" cstate="print"/>
          <a:srcRect r="73866"/>
          <a:stretch/>
        </p:blipFill>
        <p:spPr bwMode="auto">
          <a:xfrm>
            <a:off x="546352" y="1052735"/>
            <a:ext cx="1901241" cy="4808317"/>
          </a:xfrm>
          <a:prstGeom prst="rect">
            <a:avLst/>
          </a:prstGeom>
          <a:noFill/>
          <a:ln w="9525">
            <a:noFill/>
            <a:miter lim="800000"/>
            <a:headEnd/>
            <a:tailEnd/>
          </a:ln>
        </p:spPr>
      </p:pic>
      <p:cxnSp>
        <p:nvCxnSpPr>
          <p:cNvPr id="8" name="Conector recto de flecha 7">
            <a:extLst>
              <a:ext uri="{FF2B5EF4-FFF2-40B4-BE49-F238E27FC236}">
                <a16:creationId xmlns:a16="http://schemas.microsoft.com/office/drawing/2014/main" id="{FB3971FF-5893-D277-221B-AF715D6A48CE}"/>
              </a:ext>
            </a:extLst>
          </p:cNvPr>
          <p:cNvCxnSpPr>
            <a:cxnSpLocks/>
          </p:cNvCxnSpPr>
          <p:nvPr/>
        </p:nvCxnSpPr>
        <p:spPr>
          <a:xfrm flipV="1">
            <a:off x="1415480" y="3717032"/>
            <a:ext cx="3528392" cy="936104"/>
          </a:xfrm>
          <a:prstGeom prst="straightConnector1">
            <a:avLst/>
          </a:prstGeom>
          <a:ln w="444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0636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616EC-6314-1663-4DD8-C09B666E65BA}"/>
            </a:ext>
          </a:extLst>
        </p:cNvPr>
        <p:cNvGrpSpPr/>
        <p:nvPr/>
      </p:nvGrpSpPr>
      <p:grpSpPr>
        <a:xfrm>
          <a:off x="0" y="0"/>
          <a:ext cx="0" cy="0"/>
          <a:chOff x="0" y="0"/>
          <a:chExt cx="0" cy="0"/>
        </a:xfrm>
      </p:grpSpPr>
      <p:pic>
        <p:nvPicPr>
          <p:cNvPr id="9" name="Imagen 8">
            <a:extLst>
              <a:ext uri="{FF2B5EF4-FFF2-40B4-BE49-F238E27FC236}">
                <a16:creationId xmlns:a16="http://schemas.microsoft.com/office/drawing/2014/main" id="{89B3D76C-5291-C5B3-05DB-B685901F980E}"/>
              </a:ext>
            </a:extLst>
          </p:cNvPr>
          <p:cNvPicPr>
            <a:picLocks noChangeAspect="1"/>
          </p:cNvPicPr>
          <p:nvPr/>
        </p:nvPicPr>
        <p:blipFill>
          <a:blip r:embed="rId2"/>
          <a:stretch>
            <a:fillRect/>
          </a:stretch>
        </p:blipFill>
        <p:spPr>
          <a:xfrm>
            <a:off x="2550451" y="952620"/>
            <a:ext cx="7091098" cy="4952760"/>
          </a:xfrm>
          <a:prstGeom prst="rect">
            <a:avLst/>
          </a:prstGeom>
        </p:spPr>
      </p:pic>
      <p:sp>
        <p:nvSpPr>
          <p:cNvPr id="2" name="Título 1">
            <a:extLst>
              <a:ext uri="{FF2B5EF4-FFF2-40B4-BE49-F238E27FC236}">
                <a16:creationId xmlns:a16="http://schemas.microsoft.com/office/drawing/2014/main" id="{487FE561-55E5-4039-0F55-844EE921F385}"/>
              </a:ext>
            </a:extLst>
          </p:cNvPr>
          <p:cNvSpPr>
            <a:spLocks noGrp="1"/>
          </p:cNvSpPr>
          <p:nvPr>
            <p:ph type="title"/>
          </p:nvPr>
        </p:nvSpPr>
        <p:spPr/>
        <p:txBody>
          <a:bodyPr/>
          <a:lstStyle/>
          <a:p>
            <a:r>
              <a:rPr lang="es-ES" dirty="0"/>
              <a:t>The </a:t>
            </a:r>
            <a:r>
              <a:rPr lang="es-ES" dirty="0" err="1"/>
              <a:t>inundation</a:t>
            </a:r>
            <a:r>
              <a:rPr lang="es-ES" dirty="0"/>
              <a:t> </a:t>
            </a:r>
            <a:r>
              <a:rPr lang="es-ES" dirty="0" err="1"/>
              <a:t>area</a:t>
            </a:r>
            <a:endParaRPr lang="es-ES" dirty="0"/>
          </a:p>
        </p:txBody>
      </p:sp>
      <p:sp>
        <p:nvSpPr>
          <p:cNvPr id="3" name="Marcador de número de diapositiva 2">
            <a:extLst>
              <a:ext uri="{FF2B5EF4-FFF2-40B4-BE49-F238E27FC236}">
                <a16:creationId xmlns:a16="http://schemas.microsoft.com/office/drawing/2014/main" id="{2D3C662D-6A43-6C28-8DD4-3755D2817D41}"/>
              </a:ext>
            </a:extLst>
          </p:cNvPr>
          <p:cNvSpPr>
            <a:spLocks noGrp="1"/>
          </p:cNvSpPr>
          <p:nvPr>
            <p:ph type="sldNum" sz="quarter" idx="4"/>
          </p:nvPr>
        </p:nvSpPr>
        <p:spPr>
          <a:xfrm>
            <a:off x="10882743" y="6356351"/>
            <a:ext cx="877887" cy="365125"/>
          </a:xfrm>
          <a:prstGeom prst="rect">
            <a:avLst/>
          </a:prstGeom>
        </p:spPr>
        <p:txBody>
          <a:bodyPr vert="horz" lIns="91440" tIns="45720" rIns="91440" bIns="45720" rtlCol="0" anchor="ctr"/>
          <a:lstStyle>
            <a:defPPr>
              <a:defRPr lang="es-ES"/>
            </a:defPPr>
            <a:lvl1pPr marL="0" algn="r" defTabSz="914400" rtl="0" eaLnBrk="1" latinLnBrk="0" hangingPunct="1">
              <a:defRPr sz="1200" b="1" kern="1200">
                <a:solidFill>
                  <a:srgbClr val="0066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75CD70-19F3-42AD-ADA4-0A651CB22AB1}" type="slidenum">
              <a:rPr lang="en-US" smtClean="0"/>
              <a:pPr/>
              <a:t>5</a:t>
            </a:fld>
            <a:endParaRPr lang="en-US" dirty="0"/>
          </a:p>
        </p:txBody>
      </p:sp>
    </p:spTree>
    <p:extLst>
      <p:ext uri="{BB962C8B-B14F-4D97-AF65-F5344CB8AC3E}">
        <p14:creationId xmlns:p14="http://schemas.microsoft.com/office/powerpoint/2010/main" val="27670672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4294967295"/>
          </p:nvPr>
        </p:nvSpPr>
        <p:spPr>
          <a:xfrm>
            <a:off x="527382" y="1196752"/>
            <a:ext cx="6000665" cy="5040560"/>
          </a:xfrm>
        </p:spPr>
        <p:txBody>
          <a:bodyPr/>
          <a:lstStyle/>
          <a:p>
            <a:r>
              <a:rPr lang="en-US" dirty="0"/>
              <a:t>Quick flooding:</a:t>
            </a:r>
          </a:p>
          <a:p>
            <a:pPr lvl="1"/>
            <a:r>
              <a:rPr lang="en-US" dirty="0"/>
              <a:t>Produced in small catchments in mountain areas</a:t>
            </a:r>
          </a:p>
          <a:p>
            <a:pPr lvl="1"/>
            <a:r>
              <a:rPr lang="en-US" dirty="0"/>
              <a:t>Due to torrential rain and/or </a:t>
            </a:r>
            <a:r>
              <a:rPr lang="en-US" dirty="0" err="1"/>
              <a:t>snowmelting</a:t>
            </a:r>
            <a:r>
              <a:rPr lang="en-US" dirty="0"/>
              <a:t> with duration Usually, time of concentration</a:t>
            </a:r>
          </a:p>
          <a:p>
            <a:pPr lvl="0"/>
            <a:r>
              <a:rPr lang="en-US" dirty="0"/>
              <a:t>Usually, timescale of less than 6h =&gt; </a:t>
            </a:r>
            <a:r>
              <a:rPr lang="en-US" b="1" dirty="0">
                <a:solidFill>
                  <a:srgbClr val="FF0000"/>
                </a:solidFill>
              </a:rPr>
              <a:t>very short reaction time</a:t>
            </a:r>
          </a:p>
          <a:p>
            <a:r>
              <a:rPr lang="en-US" dirty="0"/>
              <a:t>With </a:t>
            </a:r>
            <a:r>
              <a:rPr lang="en-US" b="1" dirty="0">
                <a:solidFill>
                  <a:srgbClr val="FF0000"/>
                </a:solidFill>
              </a:rPr>
              <a:t>high flow velocities </a:t>
            </a:r>
            <a:r>
              <a:rPr lang="en-US" dirty="0"/>
              <a:t>(destruction) and significant transport of </a:t>
            </a:r>
            <a:r>
              <a:rPr lang="en-US" b="1" dirty="0">
                <a:solidFill>
                  <a:srgbClr val="FF0000"/>
                </a:solidFill>
              </a:rPr>
              <a:t>sediment</a:t>
            </a:r>
            <a:r>
              <a:rPr lang="en-US" dirty="0"/>
              <a:t> and debris (cleaning costs)</a:t>
            </a:r>
          </a:p>
        </p:txBody>
      </p:sp>
      <p:sp>
        <p:nvSpPr>
          <p:cNvPr id="2" name="1 Título"/>
          <p:cNvSpPr>
            <a:spLocks noGrp="1"/>
          </p:cNvSpPr>
          <p:nvPr>
            <p:ph type="title"/>
          </p:nvPr>
        </p:nvSpPr>
        <p:spPr/>
        <p:txBody>
          <a:bodyPr/>
          <a:lstStyle/>
          <a:p>
            <a:r>
              <a:rPr lang="en-US" dirty="0"/>
              <a:t>Flash flood catchments</a:t>
            </a:r>
          </a:p>
        </p:txBody>
      </p:sp>
      <p:pic>
        <p:nvPicPr>
          <p:cNvPr id="5" name="Picture 4">
            <a:extLst>
              <a:ext uri="{FF2B5EF4-FFF2-40B4-BE49-F238E27FC236}">
                <a16:creationId xmlns:a16="http://schemas.microsoft.com/office/drawing/2014/main" id="{9FEA9A68-DD98-464B-93FD-4FE18734AC9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78489" y="1299793"/>
            <a:ext cx="5376309" cy="3929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No hay descripción alternativa para esta imagen">
            <a:extLst>
              <a:ext uri="{FF2B5EF4-FFF2-40B4-BE49-F238E27FC236}">
                <a16:creationId xmlns:a16="http://schemas.microsoft.com/office/drawing/2014/main" id="{178D325A-CB31-4BE3-81FA-5771B58FA4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24792" y="2780928"/>
            <a:ext cx="6803439" cy="3861855"/>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BAE8E2F4-4D7A-472A-A2C7-4F121BEDAF84}"/>
              </a:ext>
            </a:extLst>
          </p:cNvPr>
          <p:cNvSpPr txBox="1"/>
          <p:nvPr/>
        </p:nvSpPr>
        <p:spPr>
          <a:xfrm>
            <a:off x="414270" y="3147890"/>
            <a:ext cx="4025545" cy="2677656"/>
          </a:xfrm>
          <a:prstGeom prst="rect">
            <a:avLst/>
          </a:prstGeom>
          <a:noFill/>
        </p:spPr>
        <p:txBody>
          <a:bodyPr wrap="square">
            <a:spAutoFit/>
          </a:bodyPr>
          <a:lstStyle/>
          <a:p>
            <a:r>
              <a:rPr lang="es-ES" sz="1050" b="0" i="0" dirty="0">
                <a:effectLst/>
                <a:latin typeface="-apple-system"/>
              </a:rPr>
              <a:t>“</a:t>
            </a:r>
            <a:r>
              <a:rPr lang="es-ES" sz="1050" b="0" i="1" dirty="0">
                <a:effectLst/>
                <a:latin typeface="-apple-system"/>
              </a:rPr>
              <a:t>Siguiendo hacia el sur desde </a:t>
            </a:r>
            <a:r>
              <a:rPr lang="es-ES" sz="1050" b="0" i="1" dirty="0" err="1">
                <a:effectLst/>
                <a:latin typeface="-apple-system"/>
              </a:rPr>
              <a:t>Alaquás</a:t>
            </a:r>
            <a:r>
              <a:rPr lang="es-ES" sz="1050" b="0" i="1" dirty="0">
                <a:effectLst/>
                <a:latin typeface="-apple-system"/>
              </a:rPr>
              <a:t> como a un </a:t>
            </a:r>
            <a:r>
              <a:rPr lang="es-ES" sz="1050" b="0" i="1" dirty="0" err="1">
                <a:effectLst/>
                <a:latin typeface="-apple-system"/>
              </a:rPr>
              <a:t>quarto</a:t>
            </a:r>
            <a:r>
              <a:rPr lang="es-ES" sz="1050" b="0" i="1" dirty="0">
                <a:effectLst/>
                <a:latin typeface="-apple-system"/>
              </a:rPr>
              <a:t> de legua se atraviesa el barranco, que empieza en las montañas e Buñol con dirección a Chiva, entra en esta villa y continúa por el término de Cheste, donde recibe otro considerable: engrosado con este </a:t>
            </a:r>
            <a:r>
              <a:rPr lang="es-ES" sz="1050" b="0" i="1" dirty="0" err="1">
                <a:effectLst/>
                <a:latin typeface="-apple-system"/>
              </a:rPr>
              <a:t>aeumento</a:t>
            </a:r>
            <a:r>
              <a:rPr lang="es-ES" sz="1050" b="0" i="1" dirty="0">
                <a:effectLst/>
                <a:latin typeface="-apple-system"/>
              </a:rPr>
              <a:t> y con las </a:t>
            </a:r>
            <a:r>
              <a:rPr lang="es-ES" sz="1050" b="0" i="1" dirty="0" err="1">
                <a:effectLst/>
                <a:latin typeface="-apple-system"/>
              </a:rPr>
              <a:t>vertiene</a:t>
            </a:r>
            <a:r>
              <a:rPr lang="es-ES" sz="1050" b="0" i="1" dirty="0">
                <a:effectLst/>
                <a:latin typeface="-apple-system"/>
              </a:rPr>
              <a:t> de aquellos montes, cruza el llano de Quart junto a la venta de Poyo, pasa después por las cercanías de Torrent, que </a:t>
            </a:r>
            <a:r>
              <a:rPr lang="es-ES" sz="1050" b="0" i="1" dirty="0" err="1">
                <a:effectLst/>
                <a:latin typeface="-apple-system"/>
              </a:rPr>
              <a:t>dexa</a:t>
            </a:r>
            <a:r>
              <a:rPr lang="es-ES" sz="1050" b="0" i="1" dirty="0">
                <a:effectLst/>
                <a:latin typeface="-apple-system"/>
              </a:rPr>
              <a:t> a su derecha, como igualmente Catarroja, y desagua en la Albufera de Valencia. Su profundo y ancho cauce siempre está seco, salvo en las avenidas, </a:t>
            </a:r>
            <a:r>
              <a:rPr lang="es-ES" sz="1050" b="0" i="1" dirty="0" err="1">
                <a:effectLst/>
                <a:latin typeface="-apple-system"/>
              </a:rPr>
              <a:t>quando</a:t>
            </a:r>
            <a:r>
              <a:rPr lang="es-ES" sz="1050" b="0" i="1" dirty="0">
                <a:effectLst/>
                <a:latin typeface="-apple-system"/>
              </a:rPr>
              <a:t> recibe tantas aguas y corre tan </a:t>
            </a:r>
            <a:r>
              <a:rPr lang="es-ES" sz="1050" b="0" i="1" dirty="0" err="1">
                <a:effectLst/>
                <a:latin typeface="-apple-system"/>
              </a:rPr>
              <a:t>furisoamente</a:t>
            </a:r>
            <a:r>
              <a:rPr lang="es-ES" sz="1050" b="0" i="1" dirty="0">
                <a:effectLst/>
                <a:latin typeface="-apple-system"/>
              </a:rPr>
              <a:t>, que destruye </a:t>
            </a:r>
            <a:r>
              <a:rPr lang="es-ES" sz="1050" b="0" i="1" dirty="0" err="1">
                <a:effectLst/>
                <a:latin typeface="-apple-system"/>
              </a:rPr>
              <a:t>quanto</a:t>
            </a:r>
            <a:r>
              <a:rPr lang="es-ES" sz="1050" b="0" i="1" dirty="0">
                <a:effectLst/>
                <a:latin typeface="-apple-system"/>
              </a:rPr>
              <a:t> encuentra. En 1775 causó muchísimas </a:t>
            </a:r>
            <a:r>
              <a:rPr lang="es-ES" sz="1050" b="0" i="1" dirty="0" err="1">
                <a:effectLst/>
                <a:latin typeface="-apple-system"/>
              </a:rPr>
              <a:t>esgracias</a:t>
            </a:r>
            <a:r>
              <a:rPr lang="es-ES" sz="1050" b="0" i="1" dirty="0">
                <a:effectLst/>
                <a:latin typeface="-apple-system"/>
              </a:rPr>
              <a:t> en Chiva, </a:t>
            </a:r>
            <a:r>
              <a:rPr lang="es-ES" sz="1050" b="0" i="1" dirty="0" err="1">
                <a:effectLst/>
                <a:latin typeface="-apple-system"/>
              </a:rPr>
              <a:t>sorprehendiendo</a:t>
            </a:r>
            <a:r>
              <a:rPr lang="es-ES" sz="1050" b="0" i="1" dirty="0">
                <a:effectLst/>
                <a:latin typeface="-apple-system"/>
              </a:rPr>
              <a:t> a media noche sus vecinos; asoló un número considerable de edificios, esparciendo por mas de dos leguas los tristes despojos y los cadáveres de los pobres que no pudieron evitar la muerte. A la derecha del barranco y a muy corta distancia, bien que en un sitio elevado, está Torrent, la mayor población del </a:t>
            </a:r>
            <a:r>
              <a:rPr lang="es-ES" sz="1050" b="0" i="1" dirty="0" err="1">
                <a:effectLst/>
                <a:latin typeface="-apple-system"/>
              </a:rPr>
              <a:t>reyno</a:t>
            </a:r>
            <a:r>
              <a:rPr lang="es-ES" sz="1050" b="0" i="1" dirty="0">
                <a:effectLst/>
                <a:latin typeface="-apple-system"/>
              </a:rPr>
              <a:t> después de las ciudades y villas principales</a:t>
            </a:r>
            <a:r>
              <a:rPr lang="es-ES" sz="1050" b="0" i="0" dirty="0">
                <a:effectLst/>
                <a:latin typeface="-apple-system"/>
              </a:rPr>
              <a:t>”</a:t>
            </a:r>
            <a:endParaRPr lang="es-ES" sz="1050" dirty="0"/>
          </a:p>
        </p:txBody>
      </p:sp>
      <p:sp>
        <p:nvSpPr>
          <p:cNvPr id="7" name="CuadroTexto 6">
            <a:extLst>
              <a:ext uri="{FF2B5EF4-FFF2-40B4-BE49-F238E27FC236}">
                <a16:creationId xmlns:a16="http://schemas.microsoft.com/office/drawing/2014/main" id="{998615E2-4B81-43FA-9A21-9FC06834C2C1}"/>
              </a:ext>
            </a:extLst>
          </p:cNvPr>
          <p:cNvSpPr txBox="1"/>
          <p:nvPr/>
        </p:nvSpPr>
        <p:spPr>
          <a:xfrm>
            <a:off x="13012969" y="668795"/>
            <a:ext cx="6094520" cy="1200329"/>
          </a:xfrm>
          <a:prstGeom prst="rect">
            <a:avLst/>
          </a:prstGeom>
          <a:noFill/>
        </p:spPr>
        <p:txBody>
          <a:bodyPr wrap="square">
            <a:spAutoFit/>
          </a:bodyPr>
          <a:lstStyle/>
          <a:p>
            <a:r>
              <a:rPr lang="es-ES" b="0" i="0" dirty="0">
                <a:effectLst/>
                <a:latin typeface="-apple-system"/>
              </a:rPr>
              <a:t>el botánico, naturalista y geógrafo ilustrado José Antonio Cavanilles en 1795 del barranco de Poyo en "Observaciones sobre la historia natural, geografía, agricultura, poblaciones y frutos del Reyno de Valencia.</a:t>
            </a:r>
            <a:endParaRPr lang="es-ES" dirty="0"/>
          </a:p>
        </p:txBody>
      </p:sp>
      <p:sp>
        <p:nvSpPr>
          <p:cNvPr id="9" name="CuadroTexto 8">
            <a:extLst>
              <a:ext uri="{FF2B5EF4-FFF2-40B4-BE49-F238E27FC236}">
                <a16:creationId xmlns:a16="http://schemas.microsoft.com/office/drawing/2014/main" id="{9A00CC91-FA59-417F-8096-C57E3AFB0354}"/>
              </a:ext>
            </a:extLst>
          </p:cNvPr>
          <p:cNvSpPr txBox="1"/>
          <p:nvPr/>
        </p:nvSpPr>
        <p:spPr>
          <a:xfrm>
            <a:off x="12575170" y="2377864"/>
            <a:ext cx="10619808" cy="646331"/>
          </a:xfrm>
          <a:prstGeom prst="rect">
            <a:avLst/>
          </a:prstGeom>
          <a:noFill/>
        </p:spPr>
        <p:txBody>
          <a:bodyPr wrap="square">
            <a:spAutoFit/>
          </a:bodyPr>
          <a:lstStyle/>
          <a:p>
            <a:r>
              <a:rPr lang="es-ES" dirty="0" err="1"/>
              <a:t>The</a:t>
            </a:r>
            <a:r>
              <a:rPr lang="es-ES" dirty="0"/>
              <a:t> </a:t>
            </a:r>
            <a:r>
              <a:rPr lang="es-ES" dirty="0" err="1"/>
              <a:t>botanist</a:t>
            </a:r>
            <a:r>
              <a:rPr lang="es-ES" dirty="0"/>
              <a:t>, </a:t>
            </a:r>
            <a:r>
              <a:rPr lang="es-ES" dirty="0" err="1"/>
              <a:t>naturalist</a:t>
            </a:r>
            <a:r>
              <a:rPr lang="es-ES" dirty="0"/>
              <a:t> and </a:t>
            </a:r>
            <a:r>
              <a:rPr lang="es-ES" dirty="0" err="1"/>
              <a:t>illustrated</a:t>
            </a:r>
            <a:r>
              <a:rPr lang="es-ES" dirty="0"/>
              <a:t> </a:t>
            </a:r>
            <a:r>
              <a:rPr lang="es-ES" dirty="0" err="1"/>
              <a:t>geographer</a:t>
            </a:r>
            <a:r>
              <a:rPr lang="es-ES" dirty="0"/>
              <a:t> J. A. Cavanilles in 1795 </a:t>
            </a:r>
            <a:r>
              <a:rPr lang="es-ES" dirty="0" err="1"/>
              <a:t>wrote</a:t>
            </a:r>
            <a:r>
              <a:rPr lang="es-ES" dirty="0"/>
              <a:t> </a:t>
            </a:r>
            <a:r>
              <a:rPr lang="es-ES" dirty="0" err="1"/>
              <a:t>about</a:t>
            </a:r>
            <a:r>
              <a:rPr lang="es-ES" dirty="0"/>
              <a:t> </a:t>
            </a:r>
            <a:r>
              <a:rPr lang="es-ES" dirty="0" err="1"/>
              <a:t>the</a:t>
            </a:r>
            <a:r>
              <a:rPr lang="es-ES" dirty="0"/>
              <a:t> Poyo </a:t>
            </a:r>
            <a:r>
              <a:rPr lang="es-ES" dirty="0" err="1"/>
              <a:t>ravine</a:t>
            </a:r>
            <a:r>
              <a:rPr lang="es-ES" dirty="0"/>
              <a:t> in “</a:t>
            </a:r>
            <a:r>
              <a:rPr lang="es-ES" dirty="0" err="1"/>
              <a:t>Observations</a:t>
            </a:r>
            <a:r>
              <a:rPr lang="es-ES" dirty="0"/>
              <a:t> </a:t>
            </a:r>
            <a:r>
              <a:rPr lang="es-ES" dirty="0" err="1"/>
              <a:t>on</a:t>
            </a:r>
            <a:r>
              <a:rPr lang="es-ES" dirty="0"/>
              <a:t> </a:t>
            </a:r>
            <a:r>
              <a:rPr lang="es-ES" dirty="0" err="1"/>
              <a:t>the</a:t>
            </a:r>
            <a:r>
              <a:rPr lang="es-ES" dirty="0"/>
              <a:t> natural </a:t>
            </a:r>
            <a:r>
              <a:rPr lang="es-ES" dirty="0" err="1"/>
              <a:t>history</a:t>
            </a:r>
            <a:r>
              <a:rPr lang="es-ES" dirty="0"/>
              <a:t>, </a:t>
            </a:r>
            <a:r>
              <a:rPr lang="es-ES" dirty="0" err="1"/>
              <a:t>geography</a:t>
            </a:r>
            <a:r>
              <a:rPr lang="es-ES" dirty="0"/>
              <a:t>, </a:t>
            </a:r>
            <a:r>
              <a:rPr lang="es-ES" dirty="0" err="1"/>
              <a:t>agriculture</a:t>
            </a:r>
            <a:r>
              <a:rPr lang="es-ES" dirty="0"/>
              <a:t>, </a:t>
            </a:r>
            <a:r>
              <a:rPr lang="es-ES" dirty="0" err="1"/>
              <a:t>populations</a:t>
            </a:r>
            <a:r>
              <a:rPr lang="es-ES" dirty="0"/>
              <a:t> and </a:t>
            </a:r>
            <a:r>
              <a:rPr lang="es-ES" dirty="0" err="1"/>
              <a:t>fruits</a:t>
            </a:r>
            <a:r>
              <a:rPr lang="es-ES" dirty="0"/>
              <a:t> of </a:t>
            </a:r>
            <a:r>
              <a:rPr lang="es-ES" dirty="0" err="1"/>
              <a:t>the</a:t>
            </a:r>
            <a:r>
              <a:rPr lang="es-ES" dirty="0"/>
              <a:t> </a:t>
            </a:r>
            <a:r>
              <a:rPr lang="es-ES" dirty="0" err="1"/>
              <a:t>Kingdom</a:t>
            </a:r>
            <a:r>
              <a:rPr lang="es-ES" dirty="0"/>
              <a:t> of Valencia”:</a:t>
            </a:r>
          </a:p>
        </p:txBody>
      </p:sp>
      <p:sp>
        <p:nvSpPr>
          <p:cNvPr id="10" name="CuadroTexto 9">
            <a:extLst>
              <a:ext uri="{FF2B5EF4-FFF2-40B4-BE49-F238E27FC236}">
                <a16:creationId xmlns:a16="http://schemas.microsoft.com/office/drawing/2014/main" id="{48E4CE28-CD9B-44FB-ABB6-DAEF191A9847}"/>
              </a:ext>
            </a:extLst>
          </p:cNvPr>
          <p:cNvSpPr txBox="1"/>
          <p:nvPr/>
        </p:nvSpPr>
        <p:spPr>
          <a:xfrm>
            <a:off x="695400" y="1198396"/>
            <a:ext cx="10619808" cy="646331"/>
          </a:xfrm>
          <a:prstGeom prst="rect">
            <a:avLst/>
          </a:prstGeom>
          <a:noFill/>
        </p:spPr>
        <p:txBody>
          <a:bodyPr wrap="square">
            <a:spAutoFit/>
          </a:bodyPr>
          <a:lstStyle/>
          <a:p>
            <a:r>
              <a:rPr lang="en-US"/>
              <a:t>Naturalist J. </a:t>
            </a:r>
            <a:r>
              <a:rPr lang="en-US" dirty="0"/>
              <a:t>A. </a:t>
            </a:r>
            <a:r>
              <a:rPr lang="en-US" dirty="0" err="1"/>
              <a:t>Cavanilles</a:t>
            </a:r>
            <a:r>
              <a:rPr lang="en-US" dirty="0"/>
              <a:t> </a:t>
            </a:r>
            <a:r>
              <a:rPr lang="en-US" b="1" dirty="0">
                <a:solidFill>
                  <a:srgbClr val="FF0000"/>
                </a:solidFill>
              </a:rPr>
              <a:t>in 1795 </a:t>
            </a:r>
            <a:r>
              <a:rPr lang="en-US" dirty="0"/>
              <a:t>wrote about the </a:t>
            </a:r>
            <a:r>
              <a:rPr lang="en-US" dirty="0" err="1"/>
              <a:t>Poyo</a:t>
            </a:r>
            <a:r>
              <a:rPr lang="en-US" dirty="0"/>
              <a:t> Creek in “Observations on the natural history, geography, agriculture, populations and fruits of the Kingdom of Valencia”:</a:t>
            </a:r>
          </a:p>
        </p:txBody>
      </p:sp>
      <p:sp>
        <p:nvSpPr>
          <p:cNvPr id="6" name="Título 5">
            <a:extLst>
              <a:ext uri="{FF2B5EF4-FFF2-40B4-BE49-F238E27FC236}">
                <a16:creationId xmlns:a16="http://schemas.microsoft.com/office/drawing/2014/main" id="{BA13FB16-F5D1-4012-BE7B-D58AD3A59F86}"/>
              </a:ext>
            </a:extLst>
          </p:cNvPr>
          <p:cNvSpPr>
            <a:spLocks noGrp="1"/>
          </p:cNvSpPr>
          <p:nvPr>
            <p:ph type="title"/>
          </p:nvPr>
        </p:nvSpPr>
        <p:spPr/>
        <p:txBody>
          <a:bodyPr/>
          <a:lstStyle/>
          <a:p>
            <a:r>
              <a:rPr lang="es-ES" dirty="0" err="1"/>
              <a:t>An</a:t>
            </a:r>
            <a:r>
              <a:rPr lang="es-ES" dirty="0"/>
              <a:t> “</a:t>
            </a:r>
            <a:r>
              <a:rPr lang="es-ES" dirty="0" err="1"/>
              <a:t>old</a:t>
            </a:r>
            <a:r>
              <a:rPr lang="es-ES" dirty="0"/>
              <a:t> </a:t>
            </a:r>
            <a:r>
              <a:rPr lang="es-ES" dirty="0" err="1"/>
              <a:t>friend</a:t>
            </a:r>
            <a:r>
              <a:rPr lang="es-ES" dirty="0"/>
              <a:t>”</a:t>
            </a:r>
          </a:p>
        </p:txBody>
      </p:sp>
      <p:pic>
        <p:nvPicPr>
          <p:cNvPr id="15" name="Imagen 14">
            <a:extLst>
              <a:ext uri="{FF2B5EF4-FFF2-40B4-BE49-F238E27FC236}">
                <a16:creationId xmlns:a16="http://schemas.microsoft.com/office/drawing/2014/main" id="{5E1E150D-C15C-A2B5-A0DD-34A28BDDC04D}"/>
              </a:ext>
            </a:extLst>
          </p:cNvPr>
          <p:cNvPicPr>
            <a:picLocks noChangeAspect="1"/>
          </p:cNvPicPr>
          <p:nvPr/>
        </p:nvPicPr>
        <p:blipFill>
          <a:blip r:embed="rId3"/>
          <a:srcRect l="6172" r="3145" b="2730"/>
          <a:stretch/>
        </p:blipFill>
        <p:spPr>
          <a:xfrm>
            <a:off x="5045072" y="2060848"/>
            <a:ext cx="6732658" cy="4106002"/>
          </a:xfrm>
          <a:prstGeom prst="rect">
            <a:avLst/>
          </a:prstGeom>
        </p:spPr>
      </p:pic>
    </p:spTree>
    <p:extLst>
      <p:ext uri="{BB962C8B-B14F-4D97-AF65-F5344CB8AC3E}">
        <p14:creationId xmlns:p14="http://schemas.microsoft.com/office/powerpoint/2010/main" val="18113351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21847B2A-D4FC-490F-A81D-57BC9AC1239B}"/>
              </a:ext>
            </a:extLst>
          </p:cNvPr>
          <p:cNvSpPr>
            <a:spLocks noGrp="1"/>
          </p:cNvSpPr>
          <p:nvPr>
            <p:ph type="title"/>
          </p:nvPr>
        </p:nvSpPr>
        <p:spPr/>
        <p:txBody>
          <a:bodyPr/>
          <a:lstStyle/>
          <a:p>
            <a:r>
              <a:rPr lang="en-US" dirty="0"/>
              <a:t>T500 flood hazard map</a:t>
            </a:r>
          </a:p>
        </p:txBody>
      </p:sp>
      <p:sp>
        <p:nvSpPr>
          <p:cNvPr id="21" name="CuadroTexto 20">
            <a:extLst>
              <a:ext uri="{FF2B5EF4-FFF2-40B4-BE49-F238E27FC236}">
                <a16:creationId xmlns:a16="http://schemas.microsoft.com/office/drawing/2014/main" id="{5038B150-A905-40DD-8535-331F166754E5}"/>
              </a:ext>
            </a:extLst>
          </p:cNvPr>
          <p:cNvSpPr txBox="1"/>
          <p:nvPr/>
        </p:nvSpPr>
        <p:spPr>
          <a:xfrm>
            <a:off x="425926" y="1370760"/>
            <a:ext cx="2233290" cy="1754326"/>
          </a:xfrm>
          <a:prstGeom prst="rect">
            <a:avLst/>
          </a:prstGeom>
          <a:noFill/>
        </p:spPr>
        <p:txBody>
          <a:bodyPr wrap="square">
            <a:spAutoFit/>
          </a:bodyPr>
          <a:lstStyle/>
          <a:p>
            <a:r>
              <a:rPr lang="en-US" dirty="0"/>
              <a:t>Application of European Directive 2007/60/EC on Flood Risk Assessment and Management</a:t>
            </a:r>
            <a:endParaRPr lang="es-ES" dirty="0"/>
          </a:p>
        </p:txBody>
      </p:sp>
      <p:grpSp>
        <p:nvGrpSpPr>
          <p:cNvPr id="2" name="Grupo 1">
            <a:extLst>
              <a:ext uri="{FF2B5EF4-FFF2-40B4-BE49-F238E27FC236}">
                <a16:creationId xmlns:a16="http://schemas.microsoft.com/office/drawing/2014/main" id="{87CE82D3-3A14-EFE5-2A4D-5DBF1F8D339A}"/>
              </a:ext>
            </a:extLst>
          </p:cNvPr>
          <p:cNvGrpSpPr/>
          <p:nvPr/>
        </p:nvGrpSpPr>
        <p:grpSpPr>
          <a:xfrm>
            <a:off x="2900363" y="1370760"/>
            <a:ext cx="8622069" cy="4672853"/>
            <a:chOff x="3414928" y="1762125"/>
            <a:chExt cx="7826515" cy="4127518"/>
          </a:xfrm>
        </p:grpSpPr>
        <p:pic>
          <p:nvPicPr>
            <p:cNvPr id="3" name="Imagen 2" descr="Mapa&#10;&#10;Descripción generada automáticamente">
              <a:extLst>
                <a:ext uri="{FF2B5EF4-FFF2-40B4-BE49-F238E27FC236}">
                  <a16:creationId xmlns:a16="http://schemas.microsoft.com/office/drawing/2014/main" id="{30A15192-903C-3ED3-1741-15476078B777}"/>
                </a:ext>
              </a:extLst>
            </p:cNvPr>
            <p:cNvPicPr>
              <a:picLocks noChangeAspect="1"/>
            </p:cNvPicPr>
            <p:nvPr/>
          </p:nvPicPr>
          <p:blipFill>
            <a:blip r:embed="rId2">
              <a:extLst>
                <a:ext uri="{28A0092B-C50C-407E-A947-70E740481C1C}">
                  <a14:useLocalDpi xmlns:a14="http://schemas.microsoft.com/office/drawing/2010/main" val="0"/>
                </a:ext>
              </a:extLst>
            </a:blip>
            <a:srcRect l="20484" t="8792"/>
            <a:stretch/>
          </p:blipFill>
          <p:spPr>
            <a:xfrm>
              <a:off x="3414928" y="1762125"/>
              <a:ext cx="7826515" cy="4127518"/>
            </a:xfrm>
            <a:prstGeom prst="rect">
              <a:avLst/>
            </a:prstGeom>
          </p:spPr>
        </p:pic>
        <p:sp>
          <p:nvSpPr>
            <p:cNvPr id="8" name="Forma libre: forma 7">
              <a:extLst>
                <a:ext uri="{FF2B5EF4-FFF2-40B4-BE49-F238E27FC236}">
                  <a16:creationId xmlns:a16="http://schemas.microsoft.com/office/drawing/2014/main" id="{56DEDEF4-FE8A-AD56-E33F-8E7A12CCA923}"/>
                </a:ext>
              </a:extLst>
            </p:cNvPr>
            <p:cNvSpPr/>
            <p:nvPr/>
          </p:nvSpPr>
          <p:spPr>
            <a:xfrm>
              <a:off x="8791567" y="3588879"/>
              <a:ext cx="1057275" cy="2051050"/>
            </a:xfrm>
            <a:custGeom>
              <a:avLst/>
              <a:gdLst>
                <a:gd name="connsiteX0" fmla="*/ 1057275 w 1057275"/>
                <a:gd name="connsiteY0" fmla="*/ 0 h 2051050"/>
                <a:gd name="connsiteX1" fmla="*/ 1047750 w 1057275"/>
                <a:gd name="connsiteY1" fmla="*/ 161925 h 2051050"/>
                <a:gd name="connsiteX2" fmla="*/ 1009650 w 1057275"/>
                <a:gd name="connsiteY2" fmla="*/ 298450 h 2051050"/>
                <a:gd name="connsiteX3" fmla="*/ 927100 w 1057275"/>
                <a:gd name="connsiteY3" fmla="*/ 536575 h 2051050"/>
                <a:gd name="connsiteX4" fmla="*/ 889000 w 1057275"/>
                <a:gd name="connsiteY4" fmla="*/ 679450 h 2051050"/>
                <a:gd name="connsiteX5" fmla="*/ 815975 w 1057275"/>
                <a:gd name="connsiteY5" fmla="*/ 819150 h 2051050"/>
                <a:gd name="connsiteX6" fmla="*/ 669925 w 1057275"/>
                <a:gd name="connsiteY6" fmla="*/ 1149350 h 2051050"/>
                <a:gd name="connsiteX7" fmla="*/ 469900 w 1057275"/>
                <a:gd name="connsiteY7" fmla="*/ 1565275 h 2051050"/>
                <a:gd name="connsiteX8" fmla="*/ 333375 w 1057275"/>
                <a:gd name="connsiteY8" fmla="*/ 1838325 h 2051050"/>
                <a:gd name="connsiteX9" fmla="*/ 276225 w 1057275"/>
                <a:gd name="connsiteY9" fmla="*/ 1955800 h 2051050"/>
                <a:gd name="connsiteX10" fmla="*/ 206375 w 1057275"/>
                <a:gd name="connsiteY10" fmla="*/ 1987550 h 2051050"/>
                <a:gd name="connsiteX11" fmla="*/ 44450 w 1057275"/>
                <a:gd name="connsiteY11" fmla="*/ 2035175 h 2051050"/>
                <a:gd name="connsiteX12" fmla="*/ 0 w 1057275"/>
                <a:gd name="connsiteY12" fmla="*/ 2051050 h 205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57275" h="2051050">
                  <a:moveTo>
                    <a:pt x="1057275" y="0"/>
                  </a:moveTo>
                  <a:lnTo>
                    <a:pt x="1047750" y="161925"/>
                  </a:lnTo>
                  <a:lnTo>
                    <a:pt x="1009650" y="298450"/>
                  </a:lnTo>
                  <a:lnTo>
                    <a:pt x="927100" y="536575"/>
                  </a:lnTo>
                  <a:lnTo>
                    <a:pt x="889000" y="679450"/>
                  </a:lnTo>
                  <a:lnTo>
                    <a:pt x="815975" y="819150"/>
                  </a:lnTo>
                  <a:lnTo>
                    <a:pt x="669925" y="1149350"/>
                  </a:lnTo>
                  <a:lnTo>
                    <a:pt x="469900" y="1565275"/>
                  </a:lnTo>
                  <a:lnTo>
                    <a:pt x="333375" y="1838325"/>
                  </a:lnTo>
                  <a:lnTo>
                    <a:pt x="276225" y="1955800"/>
                  </a:lnTo>
                  <a:lnTo>
                    <a:pt x="206375" y="1987550"/>
                  </a:lnTo>
                  <a:lnTo>
                    <a:pt x="44450" y="2035175"/>
                  </a:lnTo>
                  <a:lnTo>
                    <a:pt x="0" y="2051050"/>
                  </a:lnTo>
                </a:path>
              </a:pathLst>
            </a:cu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0" name="CuadroTexto 9">
            <a:extLst>
              <a:ext uri="{FF2B5EF4-FFF2-40B4-BE49-F238E27FC236}">
                <a16:creationId xmlns:a16="http://schemas.microsoft.com/office/drawing/2014/main" id="{4B8776A4-FB0C-8037-5C89-71D1511AAC3D}"/>
              </a:ext>
            </a:extLst>
          </p:cNvPr>
          <p:cNvSpPr txBox="1"/>
          <p:nvPr/>
        </p:nvSpPr>
        <p:spPr>
          <a:xfrm>
            <a:off x="10395691" y="3025366"/>
            <a:ext cx="1200134" cy="307777"/>
          </a:xfrm>
          <a:prstGeom prst="rect">
            <a:avLst/>
          </a:prstGeom>
          <a:solidFill>
            <a:schemeClr val="bg1"/>
          </a:solidFill>
          <a:ln>
            <a:solidFill>
              <a:schemeClr val="tx1"/>
            </a:solidFill>
          </a:ln>
        </p:spPr>
        <p:txBody>
          <a:bodyPr wrap="square" rtlCol="0">
            <a:spAutoFit/>
          </a:bodyPr>
          <a:lstStyle>
            <a:defPPr>
              <a:defRPr lang="es-ES"/>
            </a:defPPr>
            <a:lvl1pPr>
              <a:defRPr sz="1400"/>
            </a:lvl1pPr>
          </a:lstStyle>
          <a:p>
            <a:r>
              <a:rPr lang="es-ES" dirty="0"/>
              <a:t>V31 </a:t>
            </a:r>
            <a:r>
              <a:rPr lang="es-ES" dirty="0" err="1"/>
              <a:t>highway</a:t>
            </a:r>
            <a:endParaRPr lang="es-ES" dirty="0"/>
          </a:p>
        </p:txBody>
      </p:sp>
      <p:sp>
        <p:nvSpPr>
          <p:cNvPr id="12" name="CuadroTexto 11">
            <a:extLst>
              <a:ext uri="{FF2B5EF4-FFF2-40B4-BE49-F238E27FC236}">
                <a16:creationId xmlns:a16="http://schemas.microsoft.com/office/drawing/2014/main" id="{655DBA39-7C5B-D611-65C8-5F765F4832C9}"/>
              </a:ext>
            </a:extLst>
          </p:cNvPr>
          <p:cNvSpPr txBox="1"/>
          <p:nvPr/>
        </p:nvSpPr>
        <p:spPr>
          <a:xfrm>
            <a:off x="2973756" y="3078210"/>
            <a:ext cx="1253817" cy="523220"/>
          </a:xfrm>
          <a:prstGeom prst="rect">
            <a:avLst/>
          </a:prstGeom>
          <a:solidFill>
            <a:schemeClr val="bg1"/>
          </a:solidFill>
          <a:ln>
            <a:solidFill>
              <a:schemeClr val="tx1"/>
            </a:solidFill>
          </a:ln>
        </p:spPr>
        <p:txBody>
          <a:bodyPr wrap="square" rtlCol="0">
            <a:spAutoFit/>
          </a:bodyPr>
          <a:lstStyle/>
          <a:p>
            <a:r>
              <a:rPr lang="es-ES" sz="1400" dirty="0"/>
              <a:t>SAIH </a:t>
            </a:r>
            <a:r>
              <a:rPr lang="es-ES" sz="1400" dirty="0" err="1"/>
              <a:t>flow</a:t>
            </a:r>
            <a:r>
              <a:rPr lang="es-ES" sz="1400" dirty="0"/>
              <a:t>  gauge </a:t>
            </a:r>
            <a:r>
              <a:rPr lang="es-ES" sz="1400" dirty="0" err="1"/>
              <a:t>station</a:t>
            </a:r>
            <a:endParaRPr lang="es-ES" sz="1400" dirty="0"/>
          </a:p>
        </p:txBody>
      </p:sp>
      <p:cxnSp>
        <p:nvCxnSpPr>
          <p:cNvPr id="13" name="Conector recto de flecha 12">
            <a:extLst>
              <a:ext uri="{FF2B5EF4-FFF2-40B4-BE49-F238E27FC236}">
                <a16:creationId xmlns:a16="http://schemas.microsoft.com/office/drawing/2014/main" id="{D759A86F-3907-367F-1CE2-30F1FC4BC3C2}"/>
              </a:ext>
            </a:extLst>
          </p:cNvPr>
          <p:cNvCxnSpPr>
            <a:cxnSpLocks/>
          </p:cNvCxnSpPr>
          <p:nvPr/>
        </p:nvCxnSpPr>
        <p:spPr>
          <a:xfrm flipV="1">
            <a:off x="3286125" y="2005075"/>
            <a:ext cx="314539" cy="1073135"/>
          </a:xfrm>
          <a:prstGeom prst="straightConnector1">
            <a:avLst/>
          </a:prstGeom>
          <a:ln w="444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a:extLst>
              <a:ext uri="{FF2B5EF4-FFF2-40B4-BE49-F238E27FC236}">
                <a16:creationId xmlns:a16="http://schemas.microsoft.com/office/drawing/2014/main" id="{64A2E75D-B6B7-C8F7-7910-9D6C210893FE}"/>
              </a:ext>
            </a:extLst>
          </p:cNvPr>
          <p:cNvCxnSpPr>
            <a:cxnSpLocks/>
            <a:stCxn id="10" idx="1"/>
          </p:cNvCxnSpPr>
          <p:nvPr/>
        </p:nvCxnSpPr>
        <p:spPr>
          <a:xfrm flipH="1">
            <a:off x="9988845" y="3179255"/>
            <a:ext cx="406846" cy="422175"/>
          </a:xfrm>
          <a:prstGeom prst="straightConnector1">
            <a:avLst/>
          </a:prstGeom>
          <a:ln w="444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5" name="CuadroTexto 14">
            <a:extLst>
              <a:ext uri="{FF2B5EF4-FFF2-40B4-BE49-F238E27FC236}">
                <a16:creationId xmlns:a16="http://schemas.microsoft.com/office/drawing/2014/main" id="{FA4F80E3-E009-9456-22EA-2A63306825B4}"/>
              </a:ext>
            </a:extLst>
          </p:cNvPr>
          <p:cNvSpPr txBox="1"/>
          <p:nvPr/>
        </p:nvSpPr>
        <p:spPr>
          <a:xfrm>
            <a:off x="804863" y="5766614"/>
            <a:ext cx="2481262" cy="276999"/>
          </a:xfrm>
          <a:prstGeom prst="rect">
            <a:avLst/>
          </a:prstGeom>
          <a:noFill/>
        </p:spPr>
        <p:txBody>
          <a:bodyPr wrap="square" rtlCol="0">
            <a:spAutoFit/>
          </a:bodyPr>
          <a:lstStyle/>
          <a:p>
            <a:r>
              <a:rPr lang="es-ES" sz="1200" dirty="0" err="1"/>
              <a:t>Source</a:t>
            </a:r>
            <a:r>
              <a:rPr lang="es-ES" sz="1200" dirty="0"/>
              <a:t>: SNCZI 2nd </a:t>
            </a:r>
            <a:r>
              <a:rPr lang="es-ES" sz="1200" dirty="0" err="1"/>
              <a:t>cycle</a:t>
            </a:r>
            <a:endParaRPr lang="es-ES" sz="1200" dirty="0"/>
          </a:p>
        </p:txBody>
      </p:sp>
    </p:spTree>
    <p:extLst>
      <p:ext uri="{BB962C8B-B14F-4D97-AF65-F5344CB8AC3E}">
        <p14:creationId xmlns:p14="http://schemas.microsoft.com/office/powerpoint/2010/main" val="5089323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0BC8C7-4287-71A0-C286-F13B6CF61503}"/>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411FFB30-B285-C8ED-2E43-1BBD6D51E667}"/>
              </a:ext>
            </a:extLst>
          </p:cNvPr>
          <p:cNvSpPr>
            <a:spLocks noGrp="1"/>
          </p:cNvSpPr>
          <p:nvPr>
            <p:ph type="title"/>
          </p:nvPr>
        </p:nvSpPr>
        <p:spPr/>
        <p:txBody>
          <a:bodyPr/>
          <a:lstStyle/>
          <a:p>
            <a:r>
              <a:rPr lang="en-US" dirty="0"/>
              <a:t>Evolution of Pozalet Ravine</a:t>
            </a:r>
          </a:p>
        </p:txBody>
      </p:sp>
      <p:pic>
        <p:nvPicPr>
          <p:cNvPr id="9" name="Imagen 8" descr="Un campo de pasto&#10;&#10;Descripción generada automáticamente con confianza media">
            <a:extLst>
              <a:ext uri="{FF2B5EF4-FFF2-40B4-BE49-F238E27FC236}">
                <a16:creationId xmlns:a16="http://schemas.microsoft.com/office/drawing/2014/main" id="{844A410D-3A08-8DDE-D0EE-B1839BA3D4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352" y="4005064"/>
            <a:ext cx="3823560" cy="2149191"/>
          </a:xfrm>
          <a:prstGeom prst="rect">
            <a:avLst/>
          </a:prstGeom>
        </p:spPr>
      </p:pic>
      <p:pic>
        <p:nvPicPr>
          <p:cNvPr id="16" name="Imagen 15" descr="Un campo abierto&#10;&#10;Descripción generada automáticamente">
            <a:extLst>
              <a:ext uri="{FF2B5EF4-FFF2-40B4-BE49-F238E27FC236}">
                <a16:creationId xmlns:a16="http://schemas.microsoft.com/office/drawing/2014/main" id="{157A7CD7-CEAE-BB4A-4E73-0A983B0FFA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5808" y="4005064"/>
            <a:ext cx="3823560" cy="2149190"/>
          </a:xfrm>
          <a:prstGeom prst="rect">
            <a:avLst/>
          </a:prstGeom>
        </p:spPr>
      </p:pic>
      <p:pic>
        <p:nvPicPr>
          <p:cNvPr id="20" name="Imagen 19" descr="Imagen que contiene exterior, camioneta, edificio, estacionado&#10;&#10;Descripción generada automáticamente">
            <a:extLst>
              <a:ext uri="{FF2B5EF4-FFF2-40B4-BE49-F238E27FC236}">
                <a16:creationId xmlns:a16="http://schemas.microsoft.com/office/drawing/2014/main" id="{BAF12328-0253-4A07-C799-BB98A54DD3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56240" y="4005064"/>
            <a:ext cx="3823559" cy="2149190"/>
          </a:xfrm>
          <a:prstGeom prst="rect">
            <a:avLst/>
          </a:prstGeom>
        </p:spPr>
      </p:pic>
      <p:pic>
        <p:nvPicPr>
          <p:cNvPr id="23" name="Imagen 22">
            <a:extLst>
              <a:ext uri="{FF2B5EF4-FFF2-40B4-BE49-F238E27FC236}">
                <a16:creationId xmlns:a16="http://schemas.microsoft.com/office/drawing/2014/main" id="{95D112AE-92F8-F8C9-113F-8C7FEE07B1E9}"/>
              </a:ext>
            </a:extLst>
          </p:cNvPr>
          <p:cNvPicPr>
            <a:picLocks noChangeAspect="1"/>
          </p:cNvPicPr>
          <p:nvPr/>
        </p:nvPicPr>
        <p:blipFill>
          <a:blip r:embed="rId5"/>
          <a:srcRect b="24018"/>
          <a:stretch/>
        </p:blipFill>
        <p:spPr>
          <a:xfrm>
            <a:off x="285123" y="1013064"/>
            <a:ext cx="9981096" cy="2887656"/>
          </a:xfrm>
          <a:prstGeom prst="rect">
            <a:avLst/>
          </a:prstGeom>
        </p:spPr>
      </p:pic>
      <p:cxnSp>
        <p:nvCxnSpPr>
          <p:cNvPr id="25" name="Conector recto de flecha 24">
            <a:extLst>
              <a:ext uri="{FF2B5EF4-FFF2-40B4-BE49-F238E27FC236}">
                <a16:creationId xmlns:a16="http://schemas.microsoft.com/office/drawing/2014/main" id="{7DD8FC5C-AB03-D1A7-8563-7EA86BE18860}"/>
              </a:ext>
            </a:extLst>
          </p:cNvPr>
          <p:cNvCxnSpPr>
            <a:cxnSpLocks/>
          </p:cNvCxnSpPr>
          <p:nvPr/>
        </p:nvCxnSpPr>
        <p:spPr>
          <a:xfrm flipH="1" flipV="1">
            <a:off x="1415480" y="2132856"/>
            <a:ext cx="864096" cy="2088232"/>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ector recto de flecha 26">
            <a:extLst>
              <a:ext uri="{FF2B5EF4-FFF2-40B4-BE49-F238E27FC236}">
                <a16:creationId xmlns:a16="http://schemas.microsoft.com/office/drawing/2014/main" id="{9B20C069-1EFC-3669-BCBE-8B47D5220202}"/>
              </a:ext>
            </a:extLst>
          </p:cNvPr>
          <p:cNvCxnSpPr>
            <a:cxnSpLocks/>
          </p:cNvCxnSpPr>
          <p:nvPr/>
        </p:nvCxnSpPr>
        <p:spPr>
          <a:xfrm flipH="1" flipV="1">
            <a:off x="4086912" y="2456892"/>
            <a:ext cx="2084664" cy="1764196"/>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ector recto de flecha 29">
            <a:extLst>
              <a:ext uri="{FF2B5EF4-FFF2-40B4-BE49-F238E27FC236}">
                <a16:creationId xmlns:a16="http://schemas.microsoft.com/office/drawing/2014/main" id="{94171D24-08F4-FB05-4B0D-234602F994B3}"/>
              </a:ext>
            </a:extLst>
          </p:cNvPr>
          <p:cNvCxnSpPr>
            <a:cxnSpLocks/>
          </p:cNvCxnSpPr>
          <p:nvPr/>
        </p:nvCxnSpPr>
        <p:spPr>
          <a:xfrm flipH="1" flipV="1">
            <a:off x="7752184" y="3429000"/>
            <a:ext cx="2514035" cy="876573"/>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Imagen 1" descr="Imagen que contiene edificio, exterior, lado, fuego&#10;&#10;Descripción generada automáticamente">
            <a:extLst>
              <a:ext uri="{FF2B5EF4-FFF2-40B4-BE49-F238E27FC236}">
                <a16:creationId xmlns:a16="http://schemas.microsoft.com/office/drawing/2014/main" id="{0E82A303-1671-1534-B2F1-1D6C90F488B4}"/>
              </a:ext>
            </a:extLst>
          </p:cNvPr>
          <p:cNvPicPr>
            <a:picLocks noChangeAspect="1"/>
          </p:cNvPicPr>
          <p:nvPr/>
        </p:nvPicPr>
        <p:blipFill>
          <a:blip r:embed="rId6"/>
          <a:srcRect l="16666" r="35416"/>
          <a:stretch/>
        </p:blipFill>
        <p:spPr>
          <a:xfrm rot="5400000">
            <a:off x="9855942" y="834978"/>
            <a:ext cx="1983430" cy="2328374"/>
          </a:xfrm>
          <a:prstGeom prst="rect">
            <a:avLst/>
          </a:prstGeom>
        </p:spPr>
      </p:pic>
      <p:cxnSp>
        <p:nvCxnSpPr>
          <p:cNvPr id="3" name="Conector recto de flecha 2">
            <a:extLst>
              <a:ext uri="{FF2B5EF4-FFF2-40B4-BE49-F238E27FC236}">
                <a16:creationId xmlns:a16="http://schemas.microsoft.com/office/drawing/2014/main" id="{6FA2FE9F-CE59-E972-E296-6E2677A27BB6}"/>
              </a:ext>
            </a:extLst>
          </p:cNvPr>
          <p:cNvCxnSpPr>
            <a:cxnSpLocks/>
          </p:cNvCxnSpPr>
          <p:nvPr/>
        </p:nvCxnSpPr>
        <p:spPr>
          <a:xfrm flipH="1">
            <a:off x="5129244" y="2286000"/>
            <a:ext cx="5263847" cy="428625"/>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9507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10" presetClass="entr" presetSubtype="0"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5.2"/>
</p:tagLst>
</file>

<file path=ppt/tags/tag2.xml><?xml version="1.0" encoding="utf-8"?>
<p:tagLst xmlns:a="http://schemas.openxmlformats.org/drawingml/2006/main" xmlns:r="http://schemas.openxmlformats.org/officeDocument/2006/relationships" xmlns:p="http://schemas.openxmlformats.org/presentationml/2006/main">
  <p:tag name="TIMING" val="|38.8"/>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Intermedi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Intermedio">
      <a:majorFont>
        <a:latin typeface=""/>
        <a:ea typeface=""/>
        <a:cs typeface=""/>
      </a:majorFont>
      <a:minorFont>
        <a:latin typeface=""/>
        <a:ea typeface=""/>
        <a:cs typeface=""/>
      </a:minorFont>
    </a:fontScheme>
    <a:fmtScheme name="Intermedio">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lnDef>
      <a:spPr>
        <a:ln w="44450">
          <a:solidFill>
            <a:srgbClr val="FF0000"/>
          </a:solidFill>
          <a:tailEnd type="triangle" w="med" len="lg"/>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20803</TotalTime>
  <Words>1669</Words>
  <Application>Microsoft Office PowerPoint</Application>
  <PresentationFormat>Panorámica</PresentationFormat>
  <Paragraphs>194</Paragraphs>
  <Slides>30</Slides>
  <Notes>5</Notes>
  <HiddenSlides>0</HiddenSlides>
  <MMClips>0</MMClips>
  <ScaleCrop>false</ScaleCrop>
  <HeadingPairs>
    <vt:vector size="8" baseType="variant">
      <vt:variant>
        <vt:lpstr>Fuentes usadas</vt:lpstr>
      </vt:variant>
      <vt:variant>
        <vt:i4>9</vt:i4>
      </vt:variant>
      <vt:variant>
        <vt:lpstr>Tema</vt:lpstr>
      </vt:variant>
      <vt:variant>
        <vt:i4>1</vt:i4>
      </vt:variant>
      <vt:variant>
        <vt:lpstr>Servidores OLE incrustados</vt:lpstr>
      </vt:variant>
      <vt:variant>
        <vt:i4>1</vt:i4>
      </vt:variant>
      <vt:variant>
        <vt:lpstr>Títulos de diapositiva</vt:lpstr>
      </vt:variant>
      <vt:variant>
        <vt:i4>30</vt:i4>
      </vt:variant>
    </vt:vector>
  </HeadingPairs>
  <TitlesOfParts>
    <vt:vector size="41" baseType="lpstr">
      <vt:lpstr>-apple-system</vt:lpstr>
      <vt:lpstr>Aptos</vt:lpstr>
      <vt:lpstr>Arial</vt:lpstr>
      <vt:lpstr>Arial Narrow</vt:lpstr>
      <vt:lpstr>Bookman Old Style</vt:lpstr>
      <vt:lpstr>Cambria Math</vt:lpstr>
      <vt:lpstr>Tw Cen MT</vt:lpstr>
      <vt:lpstr>Verdana</vt:lpstr>
      <vt:lpstr>Wingdings</vt:lpstr>
      <vt:lpstr>Intermedio</vt:lpstr>
      <vt:lpstr>Ecuación</vt:lpstr>
      <vt:lpstr>Presentación de PowerPoint</vt:lpstr>
      <vt:lpstr>Outline of the presentation</vt:lpstr>
      <vt:lpstr>The 2024 catastrophic event</vt:lpstr>
      <vt:lpstr>Drainage area of southern Valencia</vt:lpstr>
      <vt:lpstr>The inundation area</vt:lpstr>
      <vt:lpstr>Flash flood catchments</vt:lpstr>
      <vt:lpstr>An “old friend”</vt:lpstr>
      <vt:lpstr>T500 flood hazard map</vt:lpstr>
      <vt:lpstr>Evolution of Pozalet Ravine</vt:lpstr>
      <vt:lpstr>The precipitation on October 29, 2024</vt:lpstr>
      <vt:lpstr>The flood on October 29, 2024</vt:lpstr>
      <vt:lpstr>The flood on October 29, 2024</vt:lpstr>
      <vt:lpstr>The inundation on October 29, 2024</vt:lpstr>
      <vt:lpstr>The catastrophe (provisional figures)</vt:lpstr>
      <vt:lpstr>Flood Hazard in Poyo/Pozalet</vt:lpstr>
      <vt:lpstr>Hydrological model calibration</vt:lpstr>
      <vt:lpstr>Convective storm generator</vt:lpstr>
      <vt:lpstr>Hydrological results at Poyo flow gauge station</vt:lpstr>
      <vt:lpstr>Flood frequency</vt:lpstr>
      <vt:lpstr>Synthetic inundation maps</vt:lpstr>
      <vt:lpstr>Hazard mapping</vt:lpstr>
      <vt:lpstr>Hazard mapping</vt:lpstr>
      <vt:lpstr>Flood Risk in Poyo/Pozalet</vt:lpstr>
      <vt:lpstr>Flood damages</vt:lpstr>
      <vt:lpstr>Vulnerability</vt:lpstr>
      <vt:lpstr>Risk definition</vt:lpstr>
      <vt:lpstr>Risk mapping</vt:lpstr>
      <vt:lpstr>Car dragging risk map</vt:lpstr>
      <vt:lpstr>Conclusions</vt:lpstr>
      <vt:lpstr>Presentación de PowerPoint</vt:lpstr>
    </vt:vector>
  </TitlesOfParts>
  <Company>UPV</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ffrances@hma.upv.es</dc:creator>
  <cp:lastModifiedBy>Félix Francés García</cp:lastModifiedBy>
  <cp:revision>1317</cp:revision>
  <cp:lastPrinted>2017-11-01T17:52:03Z</cp:lastPrinted>
  <dcterms:created xsi:type="dcterms:W3CDTF">2008-07-07T13:44:19Z</dcterms:created>
  <dcterms:modified xsi:type="dcterms:W3CDTF">2024-12-19T10:49:44Z</dcterms:modified>
</cp:coreProperties>
</file>